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2801600" cy="9601200" type="A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FF5050"/>
    <a:srgbClr val="00CC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3861" autoAdjust="0"/>
  </p:normalViewPr>
  <p:slideViewPr>
    <p:cSldViewPr snapToGrid="0">
      <p:cViewPr varScale="1">
        <p:scale>
          <a:sx n="84" d="100"/>
          <a:sy n="84" d="100"/>
        </p:scale>
        <p:origin x="147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7AAACDB-0EE3-4C31-A5A6-4AAC2EDDE86E}" type="datetimeFigureOut">
              <a:rPr kumimoji="1" lang="ja-JP" altLang="en-US" smtClean="0"/>
              <a:t>2021/7/15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A0A88E-547B-4F50-93F5-9F5CADCC1C3F}" type="slidenum">
              <a:rPr kumimoji="1" lang="ja-JP" altLang="en-US" smtClean="0"/>
              <a:t>‹#›</a:t>
            </a:fld>
            <a:endParaRPr kumimoji="1" lang="ja-JP" altLang="en-US"/>
          </a:p>
        </p:txBody>
      </p:sp>
    </p:spTree>
    <p:extLst>
      <p:ext uri="{BB962C8B-B14F-4D97-AF65-F5344CB8AC3E}">
        <p14:creationId xmlns:p14="http://schemas.microsoft.com/office/powerpoint/2010/main" val="3852924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AAACDB-0EE3-4C31-A5A6-4AAC2EDDE86E}" type="datetimeFigureOut">
              <a:rPr kumimoji="1" lang="ja-JP" altLang="en-US" smtClean="0"/>
              <a:t>2021/7/15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A0A88E-547B-4F50-93F5-9F5CADCC1C3F}" type="slidenum">
              <a:rPr kumimoji="1" lang="ja-JP" altLang="en-US" smtClean="0"/>
              <a:t>‹#›</a:t>
            </a:fld>
            <a:endParaRPr kumimoji="1" lang="ja-JP" altLang="en-US"/>
          </a:p>
        </p:txBody>
      </p:sp>
    </p:spTree>
    <p:extLst>
      <p:ext uri="{BB962C8B-B14F-4D97-AF65-F5344CB8AC3E}">
        <p14:creationId xmlns:p14="http://schemas.microsoft.com/office/powerpoint/2010/main" val="245728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AAACDB-0EE3-4C31-A5A6-4AAC2EDDE86E}" type="datetimeFigureOut">
              <a:rPr kumimoji="1" lang="ja-JP" altLang="en-US" smtClean="0"/>
              <a:t>2021/7/15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A0A88E-547B-4F50-93F5-9F5CADCC1C3F}" type="slidenum">
              <a:rPr kumimoji="1" lang="ja-JP" altLang="en-US" smtClean="0"/>
              <a:t>‹#›</a:t>
            </a:fld>
            <a:endParaRPr kumimoji="1" lang="ja-JP" altLang="en-US"/>
          </a:p>
        </p:txBody>
      </p:sp>
    </p:spTree>
    <p:extLst>
      <p:ext uri="{BB962C8B-B14F-4D97-AF65-F5344CB8AC3E}">
        <p14:creationId xmlns:p14="http://schemas.microsoft.com/office/powerpoint/2010/main" val="3248781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AAACDB-0EE3-4C31-A5A6-4AAC2EDDE86E}" type="datetimeFigureOut">
              <a:rPr kumimoji="1" lang="ja-JP" altLang="en-US" smtClean="0"/>
              <a:t>2021/7/15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A0A88E-547B-4F50-93F5-9F5CADCC1C3F}" type="slidenum">
              <a:rPr kumimoji="1" lang="ja-JP" altLang="en-US" smtClean="0"/>
              <a:t>‹#›</a:t>
            </a:fld>
            <a:endParaRPr kumimoji="1" lang="ja-JP" altLang="en-US"/>
          </a:p>
        </p:txBody>
      </p:sp>
    </p:spTree>
    <p:extLst>
      <p:ext uri="{BB962C8B-B14F-4D97-AF65-F5344CB8AC3E}">
        <p14:creationId xmlns:p14="http://schemas.microsoft.com/office/powerpoint/2010/main" val="639291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7AAACDB-0EE3-4C31-A5A6-4AAC2EDDE86E}" type="datetimeFigureOut">
              <a:rPr kumimoji="1" lang="ja-JP" altLang="en-US" smtClean="0"/>
              <a:t>2021/7/15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A0A88E-547B-4F50-93F5-9F5CADCC1C3F}" type="slidenum">
              <a:rPr kumimoji="1" lang="ja-JP" altLang="en-US" smtClean="0"/>
              <a:t>‹#›</a:t>
            </a:fld>
            <a:endParaRPr kumimoji="1" lang="ja-JP" altLang="en-US"/>
          </a:p>
        </p:txBody>
      </p:sp>
    </p:spTree>
    <p:extLst>
      <p:ext uri="{BB962C8B-B14F-4D97-AF65-F5344CB8AC3E}">
        <p14:creationId xmlns:p14="http://schemas.microsoft.com/office/powerpoint/2010/main" val="220874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7AAACDB-0EE3-4C31-A5A6-4AAC2EDDE86E}" type="datetimeFigureOut">
              <a:rPr kumimoji="1" lang="ja-JP" altLang="en-US" smtClean="0"/>
              <a:t>2021/7/15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A0A88E-547B-4F50-93F5-9F5CADCC1C3F}" type="slidenum">
              <a:rPr kumimoji="1" lang="ja-JP" altLang="en-US" smtClean="0"/>
              <a:t>‹#›</a:t>
            </a:fld>
            <a:endParaRPr kumimoji="1" lang="ja-JP" altLang="en-US"/>
          </a:p>
        </p:txBody>
      </p:sp>
    </p:spTree>
    <p:extLst>
      <p:ext uri="{BB962C8B-B14F-4D97-AF65-F5344CB8AC3E}">
        <p14:creationId xmlns:p14="http://schemas.microsoft.com/office/powerpoint/2010/main" val="1103494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7AAACDB-0EE3-4C31-A5A6-4AAC2EDDE86E}" type="datetimeFigureOut">
              <a:rPr kumimoji="1" lang="ja-JP" altLang="en-US" smtClean="0"/>
              <a:t>2021/7/15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CA0A88E-547B-4F50-93F5-9F5CADCC1C3F}" type="slidenum">
              <a:rPr kumimoji="1" lang="ja-JP" altLang="en-US" smtClean="0"/>
              <a:t>‹#›</a:t>
            </a:fld>
            <a:endParaRPr kumimoji="1" lang="ja-JP" altLang="en-US"/>
          </a:p>
        </p:txBody>
      </p:sp>
    </p:spTree>
    <p:extLst>
      <p:ext uri="{BB962C8B-B14F-4D97-AF65-F5344CB8AC3E}">
        <p14:creationId xmlns:p14="http://schemas.microsoft.com/office/powerpoint/2010/main" val="2610377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7AAACDB-0EE3-4C31-A5A6-4AAC2EDDE86E}" type="datetimeFigureOut">
              <a:rPr kumimoji="1" lang="ja-JP" altLang="en-US" smtClean="0"/>
              <a:t>2021/7/15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CA0A88E-547B-4F50-93F5-9F5CADCC1C3F}" type="slidenum">
              <a:rPr kumimoji="1" lang="ja-JP" altLang="en-US" smtClean="0"/>
              <a:t>‹#›</a:t>
            </a:fld>
            <a:endParaRPr kumimoji="1" lang="ja-JP" altLang="en-US"/>
          </a:p>
        </p:txBody>
      </p:sp>
    </p:spTree>
    <p:extLst>
      <p:ext uri="{BB962C8B-B14F-4D97-AF65-F5344CB8AC3E}">
        <p14:creationId xmlns:p14="http://schemas.microsoft.com/office/powerpoint/2010/main" val="2547356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AAACDB-0EE3-4C31-A5A6-4AAC2EDDE86E}" type="datetimeFigureOut">
              <a:rPr kumimoji="1" lang="ja-JP" altLang="en-US" smtClean="0"/>
              <a:t>2021/7/15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CA0A88E-547B-4F50-93F5-9F5CADCC1C3F}" type="slidenum">
              <a:rPr kumimoji="1" lang="ja-JP" altLang="en-US" smtClean="0"/>
              <a:t>‹#›</a:t>
            </a:fld>
            <a:endParaRPr kumimoji="1" lang="ja-JP" altLang="en-US"/>
          </a:p>
        </p:txBody>
      </p:sp>
    </p:spTree>
    <p:extLst>
      <p:ext uri="{BB962C8B-B14F-4D97-AF65-F5344CB8AC3E}">
        <p14:creationId xmlns:p14="http://schemas.microsoft.com/office/powerpoint/2010/main" val="229544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AAACDB-0EE3-4C31-A5A6-4AAC2EDDE86E}" type="datetimeFigureOut">
              <a:rPr kumimoji="1" lang="ja-JP" altLang="en-US" smtClean="0"/>
              <a:t>2021/7/15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A0A88E-547B-4F50-93F5-9F5CADCC1C3F}" type="slidenum">
              <a:rPr kumimoji="1" lang="ja-JP" altLang="en-US" smtClean="0"/>
              <a:t>‹#›</a:t>
            </a:fld>
            <a:endParaRPr kumimoji="1" lang="ja-JP" altLang="en-US"/>
          </a:p>
        </p:txBody>
      </p:sp>
    </p:spTree>
    <p:extLst>
      <p:ext uri="{BB962C8B-B14F-4D97-AF65-F5344CB8AC3E}">
        <p14:creationId xmlns:p14="http://schemas.microsoft.com/office/powerpoint/2010/main" val="240534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AAACDB-0EE3-4C31-A5A6-4AAC2EDDE86E}" type="datetimeFigureOut">
              <a:rPr kumimoji="1" lang="ja-JP" altLang="en-US" smtClean="0"/>
              <a:t>2021/7/15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A0A88E-547B-4F50-93F5-9F5CADCC1C3F}" type="slidenum">
              <a:rPr kumimoji="1" lang="ja-JP" altLang="en-US" smtClean="0"/>
              <a:t>‹#›</a:t>
            </a:fld>
            <a:endParaRPr kumimoji="1" lang="ja-JP" altLang="en-US"/>
          </a:p>
        </p:txBody>
      </p:sp>
    </p:spTree>
    <p:extLst>
      <p:ext uri="{BB962C8B-B14F-4D97-AF65-F5344CB8AC3E}">
        <p14:creationId xmlns:p14="http://schemas.microsoft.com/office/powerpoint/2010/main" val="2665486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67AAACDB-0EE3-4C31-A5A6-4AAC2EDDE86E}" type="datetimeFigureOut">
              <a:rPr kumimoji="1" lang="ja-JP" altLang="en-US" smtClean="0"/>
              <a:t>2021/7/15</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FCA0A88E-547B-4F50-93F5-9F5CADCC1C3F}" type="slidenum">
              <a:rPr kumimoji="1" lang="ja-JP" altLang="en-US" smtClean="0"/>
              <a:t>‹#›</a:t>
            </a:fld>
            <a:endParaRPr kumimoji="1" lang="ja-JP" altLang="en-US"/>
          </a:p>
        </p:txBody>
      </p:sp>
    </p:spTree>
    <p:extLst>
      <p:ext uri="{BB962C8B-B14F-4D97-AF65-F5344CB8AC3E}">
        <p14:creationId xmlns:p14="http://schemas.microsoft.com/office/powerpoint/2010/main" val="9392632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9" Type="http://schemas.openxmlformats.org/officeDocument/2006/relationships/image" Target="../media/image38.png"/><Relationship Id="rId3" Type="http://schemas.openxmlformats.org/officeDocument/2006/relationships/image" Target="../media/image2.png"/><Relationship Id="rId21" Type="http://schemas.openxmlformats.org/officeDocument/2006/relationships/image" Target="../media/image20.png"/><Relationship Id="rId34" Type="http://schemas.openxmlformats.org/officeDocument/2006/relationships/image" Target="../media/image33.png"/><Relationship Id="rId42" Type="http://schemas.openxmlformats.org/officeDocument/2006/relationships/image" Target="../media/image41.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41"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37" Type="http://schemas.openxmlformats.org/officeDocument/2006/relationships/image" Target="../media/image36.png"/><Relationship Id="rId40" Type="http://schemas.openxmlformats.org/officeDocument/2006/relationships/image" Target="../media/image39.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 Id="rId43"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 xmlns:a16="http://schemas.microsoft.com/office/drawing/2014/main" id="{781D7E6B-0562-4599-922E-5CF530E99B15}"/>
              </a:ext>
            </a:extLst>
          </p:cNvPr>
          <p:cNvSpPr txBox="1"/>
          <p:nvPr/>
        </p:nvSpPr>
        <p:spPr>
          <a:xfrm>
            <a:off x="660400" y="29933"/>
            <a:ext cx="11480800" cy="1323439"/>
          </a:xfrm>
          <a:prstGeom prst="rect">
            <a:avLst/>
          </a:prstGeom>
          <a:noFill/>
          <a:ln>
            <a:noFill/>
          </a:ln>
        </p:spPr>
        <p:txBody>
          <a:bodyPr wrap="square" rtlCol="0">
            <a:spAutoFit/>
          </a:bodyPr>
          <a:lstStyle/>
          <a:p>
            <a:pPr algn="ctr"/>
            <a:r>
              <a:rPr kumimoji="1" lang="ja-JP" altLang="en-US" sz="4000" b="1" spc="50" dirty="0">
                <a:ln w="9525" cmpd="sng">
                  <a:solidFill>
                    <a:schemeClr val="accent1"/>
                  </a:solidFill>
                  <a:prstDash val="solid"/>
                </a:ln>
                <a:solidFill>
                  <a:srgbClr val="70AD47">
                    <a:tint val="1000"/>
                  </a:srgbClr>
                </a:solidFill>
                <a:effectLst>
                  <a:glow rad="38100">
                    <a:schemeClr val="accent1">
                      <a:alpha val="40000"/>
                    </a:schemeClr>
                  </a:glow>
                </a:effectLst>
                <a:latin typeface="HGS行書体" panose="03000600000000000000" pitchFamily="66" charset="-128"/>
                <a:ea typeface="HGS行書体" panose="03000600000000000000" pitchFamily="66" charset="-128"/>
              </a:rPr>
              <a:t>にこにこ通信７月号～七夕～</a:t>
            </a:r>
            <a:endParaRPr kumimoji="1" lang="en-US" altLang="ja-JP" sz="4000" b="1" spc="50" dirty="0">
              <a:ln w="9525" cmpd="sng">
                <a:solidFill>
                  <a:schemeClr val="accent1"/>
                </a:solidFill>
                <a:prstDash val="solid"/>
              </a:ln>
              <a:solidFill>
                <a:srgbClr val="70AD47">
                  <a:tint val="1000"/>
                </a:srgbClr>
              </a:solidFill>
              <a:effectLst>
                <a:glow rad="38100">
                  <a:schemeClr val="accent1">
                    <a:alpha val="40000"/>
                  </a:schemeClr>
                </a:glow>
              </a:effectLst>
              <a:latin typeface="HGS行書体" panose="03000600000000000000" pitchFamily="66" charset="-128"/>
              <a:ea typeface="HGS行書体" panose="03000600000000000000" pitchFamily="66" charset="-128"/>
            </a:endParaRPr>
          </a:p>
          <a:p>
            <a:pPr algn="ctr"/>
            <a:r>
              <a:rPr kumimoji="1" lang="ja-JP" altLang="en-US" sz="4000" b="1" spc="50" dirty="0">
                <a:ln w="9525" cmpd="sng">
                  <a:solidFill>
                    <a:schemeClr val="accent1"/>
                  </a:solidFill>
                  <a:prstDash val="solid"/>
                </a:ln>
                <a:solidFill>
                  <a:srgbClr val="70AD47">
                    <a:tint val="1000"/>
                  </a:srgbClr>
                </a:solidFill>
                <a:effectLst>
                  <a:glow rad="38100">
                    <a:schemeClr val="accent1">
                      <a:alpha val="40000"/>
                    </a:schemeClr>
                  </a:glow>
                </a:effectLst>
                <a:latin typeface="HGS行書体" panose="03000600000000000000" pitchFamily="66" charset="-128"/>
                <a:ea typeface="HGS行書体" panose="03000600000000000000" pitchFamily="66" charset="-128"/>
              </a:rPr>
              <a:t>好きなものランキング編</a:t>
            </a:r>
          </a:p>
        </p:txBody>
      </p:sp>
      <p:pic>
        <p:nvPicPr>
          <p:cNvPr id="108" name="図 107">
            <a:extLst>
              <a:ext uri="{FF2B5EF4-FFF2-40B4-BE49-F238E27FC236}">
                <a16:creationId xmlns="" xmlns:a16="http://schemas.microsoft.com/office/drawing/2014/main" id="{6EB4F93E-4537-47CD-A1B9-94EC5CBB83BD}"/>
              </a:ext>
            </a:extLst>
          </p:cNvPr>
          <p:cNvPicPr>
            <a:picLocks noChangeAspect="1"/>
          </p:cNvPicPr>
          <p:nvPr/>
        </p:nvPicPr>
        <p:blipFill>
          <a:blip r:embed="rId2"/>
          <a:stretch>
            <a:fillRect/>
          </a:stretch>
        </p:blipFill>
        <p:spPr>
          <a:xfrm>
            <a:off x="10150956" y="105278"/>
            <a:ext cx="1724665" cy="1360944"/>
          </a:xfrm>
          <a:prstGeom prst="rect">
            <a:avLst/>
          </a:prstGeom>
        </p:spPr>
      </p:pic>
      <p:pic>
        <p:nvPicPr>
          <p:cNvPr id="109" name="図 108">
            <a:extLst>
              <a:ext uri="{FF2B5EF4-FFF2-40B4-BE49-F238E27FC236}">
                <a16:creationId xmlns="" xmlns:a16="http://schemas.microsoft.com/office/drawing/2014/main" id="{6BEE811C-4E1F-45BB-9CE5-CDE8DC889893}"/>
              </a:ext>
            </a:extLst>
          </p:cNvPr>
          <p:cNvPicPr>
            <a:picLocks noChangeAspect="1"/>
          </p:cNvPicPr>
          <p:nvPr/>
        </p:nvPicPr>
        <p:blipFill>
          <a:blip r:embed="rId3"/>
          <a:stretch>
            <a:fillRect/>
          </a:stretch>
        </p:blipFill>
        <p:spPr>
          <a:xfrm flipH="1">
            <a:off x="822709" y="91794"/>
            <a:ext cx="1675423" cy="1206074"/>
          </a:xfrm>
          <a:prstGeom prst="rect">
            <a:avLst/>
          </a:prstGeom>
        </p:spPr>
      </p:pic>
      <p:grpSp>
        <p:nvGrpSpPr>
          <p:cNvPr id="2086" name="グループ化 2085">
            <a:extLst>
              <a:ext uri="{FF2B5EF4-FFF2-40B4-BE49-F238E27FC236}">
                <a16:creationId xmlns="" xmlns:a16="http://schemas.microsoft.com/office/drawing/2014/main" id="{715D22B0-E3BE-46FD-AD01-1ED0159027AC}"/>
              </a:ext>
            </a:extLst>
          </p:cNvPr>
          <p:cNvGrpSpPr/>
          <p:nvPr/>
        </p:nvGrpSpPr>
        <p:grpSpPr>
          <a:xfrm>
            <a:off x="45051" y="783178"/>
            <a:ext cx="2282886" cy="5018053"/>
            <a:chOff x="45051" y="783178"/>
            <a:chExt cx="2282886" cy="5018053"/>
          </a:xfrm>
        </p:grpSpPr>
        <p:grpSp>
          <p:nvGrpSpPr>
            <p:cNvPr id="119" name="グループ化 118">
              <a:extLst>
                <a:ext uri="{FF2B5EF4-FFF2-40B4-BE49-F238E27FC236}">
                  <a16:creationId xmlns="" xmlns:a16="http://schemas.microsoft.com/office/drawing/2014/main" id="{7F0CCE76-D27E-4C69-B147-F7B2E98AC50F}"/>
                </a:ext>
              </a:extLst>
            </p:cNvPr>
            <p:cNvGrpSpPr/>
            <p:nvPr/>
          </p:nvGrpSpPr>
          <p:grpSpPr>
            <a:xfrm>
              <a:off x="76415" y="1656211"/>
              <a:ext cx="2251522" cy="4145020"/>
              <a:chOff x="431660" y="1635256"/>
              <a:chExt cx="2251522" cy="4101451"/>
            </a:xfrm>
          </p:grpSpPr>
          <p:sp>
            <p:nvSpPr>
              <p:cNvPr id="110" name="正方形/長方形 109">
                <a:extLst>
                  <a:ext uri="{FF2B5EF4-FFF2-40B4-BE49-F238E27FC236}">
                    <a16:creationId xmlns="" xmlns:a16="http://schemas.microsoft.com/office/drawing/2014/main" id="{980DCA99-4A3A-448F-AD6F-D4C23304EA7A}"/>
                  </a:ext>
                </a:extLst>
              </p:cNvPr>
              <p:cNvSpPr/>
              <p:nvPr/>
            </p:nvSpPr>
            <p:spPr>
              <a:xfrm>
                <a:off x="431660" y="1635256"/>
                <a:ext cx="2218986" cy="41014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8" name="グループ化 117">
                <a:extLst>
                  <a:ext uri="{FF2B5EF4-FFF2-40B4-BE49-F238E27FC236}">
                    <a16:creationId xmlns="" xmlns:a16="http://schemas.microsoft.com/office/drawing/2014/main" id="{4DB3F835-6A91-4E8D-8B67-F5C7E52A4FF9}"/>
                  </a:ext>
                </a:extLst>
              </p:cNvPr>
              <p:cNvGrpSpPr/>
              <p:nvPr/>
            </p:nvGrpSpPr>
            <p:grpSpPr>
              <a:xfrm>
                <a:off x="506627" y="1697155"/>
                <a:ext cx="2176555" cy="3951540"/>
                <a:chOff x="553730" y="1741725"/>
                <a:chExt cx="2176555" cy="3951540"/>
              </a:xfrm>
            </p:grpSpPr>
            <p:sp>
              <p:nvSpPr>
                <p:cNvPr id="45" name="テキスト ボックス 44">
                  <a:extLst>
                    <a:ext uri="{FF2B5EF4-FFF2-40B4-BE49-F238E27FC236}">
                      <a16:creationId xmlns="" xmlns:a16="http://schemas.microsoft.com/office/drawing/2014/main" id="{267D0D87-11E9-4C5D-8A0C-B2E920EE1B1D}"/>
                    </a:ext>
                  </a:extLst>
                </p:cNvPr>
                <p:cNvSpPr txBox="1"/>
                <p:nvPr/>
              </p:nvSpPr>
              <p:spPr>
                <a:xfrm>
                  <a:off x="553730" y="1741725"/>
                  <a:ext cx="2176555" cy="3273820"/>
                </a:xfrm>
                <a:prstGeom prst="rect">
                  <a:avLst/>
                </a:prstGeom>
                <a:noFill/>
                <a:ln>
                  <a:noFill/>
                </a:ln>
              </p:spPr>
              <p:txBody>
                <a:bodyPr wrap="square">
                  <a:spAutoFit/>
                </a:bodyPr>
                <a:lstStyle/>
                <a:p>
                  <a:r>
                    <a:rPr lang="ja-JP" altLang="en-US" sz="900" b="1" dirty="0" smtClean="0"/>
                    <a:t>〇〇</a:t>
                  </a:r>
                  <a:r>
                    <a:rPr lang="ja-JP" altLang="en-US" sz="900" b="1" dirty="0" smtClean="0"/>
                    <a:t>の</a:t>
                  </a:r>
                  <a:r>
                    <a:rPr lang="ja-JP" altLang="en-US" sz="900" b="1" dirty="0"/>
                    <a:t>好きな特撮ヒーローランキング</a:t>
                  </a:r>
                </a:p>
                <a:p>
                  <a:endParaRPr lang="en-US" altLang="ja-JP" sz="800" dirty="0" smtClean="0"/>
                </a:p>
                <a:p>
                  <a:r>
                    <a:rPr lang="ja-JP" altLang="en-US" sz="800" b="1" dirty="0" smtClean="0"/>
                    <a:t>１位</a:t>
                  </a:r>
                  <a:r>
                    <a:rPr lang="ja-JP" altLang="en-US" sz="800" b="1" dirty="0"/>
                    <a:t>　「光戦隊マスクマン（</a:t>
                  </a:r>
                  <a:r>
                    <a:rPr lang="en-US" altLang="ja-JP" sz="800" b="1" dirty="0"/>
                    <a:t>1987</a:t>
                  </a:r>
                  <a:r>
                    <a:rPr lang="ja-JP" altLang="en-US" sz="800" b="1" dirty="0"/>
                    <a:t>年）」</a:t>
                  </a:r>
                </a:p>
                <a:p>
                  <a:endParaRPr lang="en-US" altLang="ja-JP" sz="800" dirty="0" smtClean="0"/>
                </a:p>
                <a:p>
                  <a:r>
                    <a:rPr lang="ja-JP" altLang="en-US" sz="800" dirty="0" smtClean="0"/>
                    <a:t>理由</a:t>
                  </a:r>
                  <a:r>
                    <a:rPr lang="ja-JP" altLang="en-US" sz="800" dirty="0"/>
                    <a:t>　地上にやってきた地底帝国チューブから地上を守り戦った５人の戦隊。一応拳法がモチーフ。現在版ロミオとジュリエットみたいな物語です。</a:t>
                  </a:r>
                  <a:endParaRPr lang="en-US" altLang="ja-JP" sz="800" dirty="0"/>
                </a:p>
                <a:p>
                  <a:endParaRPr lang="en-US" altLang="ja-JP" sz="800" dirty="0"/>
                </a:p>
                <a:p>
                  <a:r>
                    <a:rPr lang="ja-JP" altLang="en-US" sz="800" dirty="0"/>
                    <a:t>　　　　　　　　　　　　　　　</a:t>
                  </a:r>
                </a:p>
                <a:p>
                  <a:endParaRPr lang="ja-JP" altLang="en-US" sz="800" dirty="0"/>
                </a:p>
                <a:p>
                  <a:endParaRPr lang="ja-JP" altLang="en-US" sz="800" dirty="0"/>
                </a:p>
                <a:p>
                  <a:r>
                    <a:rPr lang="ja-JP" altLang="en-US" sz="800" b="1" dirty="0"/>
                    <a:t>２位　「バトルフィーバーＪ（</a:t>
                  </a:r>
                  <a:r>
                    <a:rPr lang="en-US" altLang="ja-JP" sz="800" b="1" dirty="0"/>
                    <a:t>1979</a:t>
                  </a:r>
                  <a:r>
                    <a:rPr lang="ja-JP" altLang="en-US" sz="800" b="1" dirty="0"/>
                    <a:t>年）」</a:t>
                  </a:r>
                </a:p>
                <a:p>
                  <a:endParaRPr lang="en-US" altLang="ja-JP" sz="800" dirty="0" smtClean="0"/>
                </a:p>
                <a:p>
                  <a:r>
                    <a:rPr lang="ja-JP" altLang="en-US" sz="800" dirty="0" smtClean="0"/>
                    <a:t>理由</a:t>
                  </a:r>
                  <a:r>
                    <a:rPr lang="ja-JP" altLang="en-US" sz="800" dirty="0"/>
                    <a:t>　国旗と世界のダンスがモチーフ。</a:t>
                  </a:r>
                </a:p>
                <a:p>
                  <a:r>
                    <a:rPr lang="ja-JP" altLang="en-US" sz="800" dirty="0"/>
                    <a:t>私が小学一年生の頃、放送していました。</a:t>
                  </a:r>
                </a:p>
                <a:p>
                  <a:endParaRPr lang="en-US" altLang="ja-JP" sz="800" dirty="0"/>
                </a:p>
                <a:p>
                  <a:endParaRPr lang="en-US" altLang="ja-JP" sz="800" dirty="0"/>
                </a:p>
                <a:p>
                  <a:endParaRPr lang="en-US" altLang="ja-JP" sz="800" dirty="0"/>
                </a:p>
                <a:p>
                  <a:endParaRPr lang="en-US" altLang="ja-JP" sz="800" dirty="0"/>
                </a:p>
                <a:p>
                  <a:endParaRPr lang="en-US" altLang="ja-JP" sz="800" dirty="0" smtClean="0"/>
                </a:p>
                <a:p>
                  <a:r>
                    <a:rPr lang="ja-JP" altLang="en-US" sz="800" b="1" dirty="0" smtClean="0"/>
                    <a:t>３位</a:t>
                  </a:r>
                  <a:r>
                    <a:rPr lang="ja-JP" altLang="en-US" sz="800" b="1" dirty="0"/>
                    <a:t>　「仮面ライダーキバ（</a:t>
                  </a:r>
                  <a:r>
                    <a:rPr lang="en-US" altLang="ja-JP" sz="800" b="1" dirty="0"/>
                    <a:t>2008</a:t>
                  </a:r>
                  <a:r>
                    <a:rPr lang="ja-JP" altLang="en-US" sz="800" b="1" dirty="0"/>
                    <a:t>年）」</a:t>
                  </a:r>
                </a:p>
                <a:p>
                  <a:endParaRPr lang="en-US" altLang="ja-JP" sz="800" dirty="0" smtClean="0"/>
                </a:p>
                <a:p>
                  <a:r>
                    <a:rPr lang="ja-JP" altLang="en-US" sz="800" dirty="0" smtClean="0"/>
                    <a:t>理由</a:t>
                  </a:r>
                  <a:r>
                    <a:rPr lang="ja-JP" altLang="en-US" sz="800" dirty="0"/>
                    <a:t>　コウモリ吸血鬼がモチーフ。バイオリンを弾く仮面ライダー。</a:t>
                  </a:r>
                  <a:r>
                    <a:rPr lang="en-US" altLang="ja-JP" sz="800" dirty="0"/>
                    <a:t>1986</a:t>
                  </a:r>
                  <a:r>
                    <a:rPr lang="ja-JP" altLang="en-US" sz="800" dirty="0"/>
                    <a:t>年に取り逃がした怪人を</a:t>
                  </a:r>
                  <a:r>
                    <a:rPr lang="en-US" altLang="ja-JP" sz="800" dirty="0"/>
                    <a:t>2008</a:t>
                  </a:r>
                  <a:r>
                    <a:rPr lang="ja-JP" altLang="en-US" sz="800" dirty="0"/>
                    <a:t>年で倒します。</a:t>
                  </a:r>
                </a:p>
              </p:txBody>
            </p:sp>
            <p:pic>
              <p:nvPicPr>
                <p:cNvPr id="39" name="図 38">
                  <a:extLst>
                    <a:ext uri="{FF2B5EF4-FFF2-40B4-BE49-F238E27FC236}">
                      <a16:creationId xmlns="" xmlns:a16="http://schemas.microsoft.com/office/drawing/2014/main" id="{11F7BEFB-C2B0-42EC-BE7E-9A3AFC069C5A}"/>
                    </a:ext>
                  </a:extLst>
                </p:cNvPr>
                <p:cNvPicPr>
                  <a:picLocks noChangeAspect="1"/>
                </p:cNvPicPr>
                <p:nvPr/>
              </p:nvPicPr>
              <p:blipFill>
                <a:blip r:embed="rId4"/>
                <a:stretch>
                  <a:fillRect/>
                </a:stretch>
              </p:blipFill>
              <p:spPr>
                <a:xfrm>
                  <a:off x="1661313" y="2652192"/>
                  <a:ext cx="959561" cy="520877"/>
                </a:xfrm>
                <a:prstGeom prst="rect">
                  <a:avLst/>
                </a:prstGeom>
                <a:ln>
                  <a:noFill/>
                </a:ln>
              </p:spPr>
            </p:pic>
            <p:pic>
              <p:nvPicPr>
                <p:cNvPr id="40" name="図 39">
                  <a:extLst>
                    <a:ext uri="{FF2B5EF4-FFF2-40B4-BE49-F238E27FC236}">
                      <a16:creationId xmlns="" xmlns:a16="http://schemas.microsoft.com/office/drawing/2014/main" id="{6A9C8114-E12B-4C89-92E9-0C6107075088}"/>
                    </a:ext>
                  </a:extLst>
                </p:cNvPr>
                <p:cNvPicPr>
                  <a:picLocks noChangeAspect="1"/>
                </p:cNvPicPr>
                <p:nvPr/>
              </p:nvPicPr>
              <p:blipFill>
                <a:blip r:embed="rId5"/>
                <a:stretch>
                  <a:fillRect/>
                </a:stretch>
              </p:blipFill>
              <p:spPr>
                <a:xfrm>
                  <a:off x="1674819" y="3765100"/>
                  <a:ext cx="949279" cy="530899"/>
                </a:xfrm>
                <a:prstGeom prst="rect">
                  <a:avLst/>
                </a:prstGeom>
                <a:ln>
                  <a:noFill/>
                </a:ln>
              </p:spPr>
            </p:pic>
            <p:pic>
              <p:nvPicPr>
                <p:cNvPr id="41" name="図 40">
                  <a:extLst>
                    <a:ext uri="{FF2B5EF4-FFF2-40B4-BE49-F238E27FC236}">
                      <a16:creationId xmlns="" xmlns:a16="http://schemas.microsoft.com/office/drawing/2014/main" id="{51B4B842-CA00-4379-B9FF-1CB608C2410B}"/>
                    </a:ext>
                  </a:extLst>
                </p:cNvPr>
                <p:cNvPicPr>
                  <a:picLocks noChangeAspect="1"/>
                </p:cNvPicPr>
                <p:nvPr/>
              </p:nvPicPr>
              <p:blipFill>
                <a:blip r:embed="rId6"/>
                <a:stretch>
                  <a:fillRect/>
                </a:stretch>
              </p:blipFill>
              <p:spPr>
                <a:xfrm>
                  <a:off x="760956" y="4936837"/>
                  <a:ext cx="1832087" cy="756428"/>
                </a:xfrm>
                <a:prstGeom prst="rect">
                  <a:avLst/>
                </a:prstGeom>
                <a:ln>
                  <a:noFill/>
                </a:ln>
              </p:spPr>
            </p:pic>
          </p:grpSp>
        </p:grpSp>
        <p:pic>
          <p:nvPicPr>
            <p:cNvPr id="2074" name="図 2073">
              <a:extLst>
                <a:ext uri="{FF2B5EF4-FFF2-40B4-BE49-F238E27FC236}">
                  <a16:creationId xmlns="" xmlns:a16="http://schemas.microsoft.com/office/drawing/2014/main" id="{1D8C87F0-7E9C-4CD9-AC64-5BD7C64A8F23}"/>
                </a:ext>
              </a:extLst>
            </p:cNvPr>
            <p:cNvPicPr>
              <a:picLocks noChangeAspect="1"/>
            </p:cNvPicPr>
            <p:nvPr/>
          </p:nvPicPr>
          <p:blipFill>
            <a:blip r:embed="rId7"/>
            <a:stretch>
              <a:fillRect/>
            </a:stretch>
          </p:blipFill>
          <p:spPr>
            <a:xfrm rot="19452115">
              <a:off x="45051" y="783178"/>
              <a:ext cx="579170" cy="1133954"/>
            </a:xfrm>
            <a:prstGeom prst="rect">
              <a:avLst/>
            </a:prstGeom>
          </p:spPr>
        </p:pic>
      </p:grpSp>
      <p:grpSp>
        <p:nvGrpSpPr>
          <p:cNvPr id="2085" name="グループ化 2084">
            <a:extLst>
              <a:ext uri="{FF2B5EF4-FFF2-40B4-BE49-F238E27FC236}">
                <a16:creationId xmlns="" xmlns:a16="http://schemas.microsoft.com/office/drawing/2014/main" id="{CEEA31B2-3656-4227-BC5D-197DEE6F6B6B}"/>
              </a:ext>
            </a:extLst>
          </p:cNvPr>
          <p:cNvGrpSpPr/>
          <p:nvPr/>
        </p:nvGrpSpPr>
        <p:grpSpPr>
          <a:xfrm>
            <a:off x="2366149" y="822318"/>
            <a:ext cx="2463217" cy="4962092"/>
            <a:chOff x="2366149" y="822318"/>
            <a:chExt cx="2463217" cy="4962092"/>
          </a:xfrm>
        </p:grpSpPr>
        <p:grpSp>
          <p:nvGrpSpPr>
            <p:cNvPr id="120" name="グループ化 119">
              <a:extLst>
                <a:ext uri="{FF2B5EF4-FFF2-40B4-BE49-F238E27FC236}">
                  <a16:creationId xmlns="" xmlns:a16="http://schemas.microsoft.com/office/drawing/2014/main" id="{BF9BB968-7640-4F92-9C9A-E2C2738C4C28}"/>
                </a:ext>
              </a:extLst>
            </p:cNvPr>
            <p:cNvGrpSpPr/>
            <p:nvPr/>
          </p:nvGrpSpPr>
          <p:grpSpPr>
            <a:xfrm>
              <a:off x="2411833" y="1657884"/>
              <a:ext cx="2417533" cy="4126526"/>
              <a:chOff x="2994674" y="1678471"/>
              <a:chExt cx="2445633" cy="4058236"/>
            </a:xfrm>
            <a:solidFill>
              <a:schemeClr val="accent4">
                <a:lumMod val="40000"/>
                <a:lumOff val="60000"/>
              </a:schemeClr>
            </a:solidFill>
          </p:grpSpPr>
          <p:sp>
            <p:nvSpPr>
              <p:cNvPr id="111" name="正方形/長方形 110">
                <a:extLst>
                  <a:ext uri="{FF2B5EF4-FFF2-40B4-BE49-F238E27FC236}">
                    <a16:creationId xmlns="" xmlns:a16="http://schemas.microsoft.com/office/drawing/2014/main" id="{3E74FE2A-DC59-4569-8C7E-9FD9D3FBE16B}"/>
                  </a:ext>
                </a:extLst>
              </p:cNvPr>
              <p:cNvSpPr/>
              <p:nvPr/>
            </p:nvSpPr>
            <p:spPr>
              <a:xfrm>
                <a:off x="2994917" y="1678471"/>
                <a:ext cx="2441612" cy="40582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8" name="グループ化 67">
                <a:extLst>
                  <a:ext uri="{FF2B5EF4-FFF2-40B4-BE49-F238E27FC236}">
                    <a16:creationId xmlns="" xmlns:a16="http://schemas.microsoft.com/office/drawing/2014/main" id="{E831D7CE-E281-4736-95A1-E62EE8E9B265}"/>
                  </a:ext>
                </a:extLst>
              </p:cNvPr>
              <p:cNvGrpSpPr/>
              <p:nvPr/>
            </p:nvGrpSpPr>
            <p:grpSpPr>
              <a:xfrm>
                <a:off x="2994674" y="1716048"/>
                <a:ext cx="2445633" cy="3965149"/>
                <a:chOff x="2446186" y="1551754"/>
                <a:chExt cx="2373710" cy="3965149"/>
              </a:xfrm>
              <a:grpFill/>
            </p:grpSpPr>
            <p:sp>
              <p:nvSpPr>
                <p:cNvPr id="52" name="テキスト ボックス 51">
                  <a:extLst>
                    <a:ext uri="{FF2B5EF4-FFF2-40B4-BE49-F238E27FC236}">
                      <a16:creationId xmlns="" xmlns:a16="http://schemas.microsoft.com/office/drawing/2014/main" id="{806A9435-7199-46FD-BE7B-4A387F009D4B}"/>
                    </a:ext>
                  </a:extLst>
                </p:cNvPr>
                <p:cNvSpPr txBox="1"/>
                <p:nvPr/>
              </p:nvSpPr>
              <p:spPr>
                <a:xfrm>
                  <a:off x="2446186" y="1551754"/>
                  <a:ext cx="2373710" cy="3965149"/>
                </a:xfrm>
                <a:prstGeom prst="rect">
                  <a:avLst/>
                </a:prstGeom>
                <a:grpFill/>
                <a:ln>
                  <a:noFill/>
                </a:ln>
              </p:spPr>
              <p:txBody>
                <a:bodyPr wrap="square">
                  <a:spAutoFit/>
                </a:bodyPr>
                <a:lstStyle/>
                <a:p>
                  <a:r>
                    <a:rPr lang="ja-JP" altLang="en-US" sz="800" b="1" dirty="0" smtClean="0"/>
                    <a:t>〇〇</a:t>
                  </a:r>
                  <a:r>
                    <a:rPr lang="ja-JP" altLang="en-US" sz="800" b="1" dirty="0" smtClean="0"/>
                    <a:t>の</a:t>
                  </a:r>
                  <a:r>
                    <a:rPr lang="ja-JP" altLang="en-US" sz="800" b="1" dirty="0" smtClean="0"/>
                    <a:t>名前</a:t>
                  </a:r>
                  <a:r>
                    <a:rPr lang="ja-JP" altLang="en-US" sz="800" b="1" dirty="0"/>
                    <a:t>が気になるシューティングゲーム</a:t>
                  </a:r>
                </a:p>
                <a:p>
                  <a:r>
                    <a:rPr lang="ja-JP" altLang="en-US" sz="800" b="1" dirty="0"/>
                    <a:t>　</a:t>
                  </a:r>
                  <a:endParaRPr lang="en-US" altLang="ja-JP" sz="800" dirty="0" smtClean="0"/>
                </a:p>
                <a:p>
                  <a:r>
                    <a:rPr lang="ja-JP" altLang="en-US" sz="800" b="1" dirty="0" smtClean="0"/>
                    <a:t>１位</a:t>
                  </a:r>
                  <a:r>
                    <a:rPr lang="en-US" altLang="ja-JP" sz="800" b="1" dirty="0" smtClean="0"/>
                    <a:t>『</a:t>
                  </a:r>
                  <a:r>
                    <a:rPr lang="ja-JP" altLang="en-US" sz="800" b="1" dirty="0" smtClean="0"/>
                    <a:t>鮫</a:t>
                  </a:r>
                  <a:r>
                    <a:rPr lang="ja-JP" altLang="en-US" sz="800" b="1" dirty="0"/>
                    <a:t>！鮫！鮫</a:t>
                  </a:r>
                  <a:r>
                    <a:rPr lang="ja-JP" altLang="en-US" sz="800" b="1" dirty="0" smtClean="0"/>
                    <a:t>！</a:t>
                  </a:r>
                  <a:r>
                    <a:rPr lang="en-US" altLang="ja-JP" sz="800" b="1" dirty="0" smtClean="0"/>
                    <a:t>』</a:t>
                  </a:r>
                </a:p>
                <a:p>
                  <a:endParaRPr lang="en-US" altLang="ja-JP" sz="800" dirty="0" smtClean="0"/>
                </a:p>
                <a:p>
                  <a:endParaRPr lang="en-US" altLang="ja-JP" sz="800" dirty="0" smtClean="0"/>
                </a:p>
                <a:p>
                  <a:r>
                    <a:rPr lang="ja-JP" altLang="en-US" sz="800" dirty="0" smtClean="0"/>
                    <a:t>理由</a:t>
                  </a:r>
                  <a:r>
                    <a:rPr lang="ja-JP" altLang="en-US" sz="800" dirty="0"/>
                    <a:t>　</a:t>
                  </a:r>
                  <a:r>
                    <a:rPr lang="ja-JP" altLang="en-US" sz="800" dirty="0" smtClean="0"/>
                    <a:t>何</a:t>
                  </a:r>
                  <a:r>
                    <a:rPr lang="ja-JP" altLang="en-US" sz="800" dirty="0"/>
                    <a:t>故かと言うとシューティングゲームと全く関係のないタイトルだからです。昔は</a:t>
                  </a:r>
                  <a:r>
                    <a:rPr lang="en-US" altLang="ja-JP" sz="800" dirty="0"/>
                    <a:t>CM</a:t>
                  </a:r>
                  <a:r>
                    <a:rPr lang="ja-JP" altLang="en-US" sz="800" dirty="0"/>
                    <a:t>で興味をひかれたタイトルでした。調べたところ名前の由来は日本の戦争の作戦をオマージュ化したタイトルです。</a:t>
                  </a:r>
                </a:p>
                <a:p>
                  <a:endParaRPr lang="en-US" altLang="ja-JP" sz="800" dirty="0"/>
                </a:p>
                <a:p>
                  <a:endParaRPr lang="ja-JP" altLang="en-US" sz="800" dirty="0"/>
                </a:p>
                <a:p>
                  <a:r>
                    <a:rPr lang="ja-JP" altLang="en-US" sz="800" b="1" dirty="0" smtClean="0"/>
                    <a:t>２位　</a:t>
                  </a:r>
                  <a:r>
                    <a:rPr lang="en-US" altLang="ja-JP" sz="800" b="1" dirty="0" smtClean="0"/>
                    <a:t>『</a:t>
                  </a:r>
                  <a:r>
                    <a:rPr lang="ja-JP" altLang="en-US" sz="800" b="1" dirty="0" smtClean="0"/>
                    <a:t>ＴＡＴＳＵＪＩＮ</a:t>
                  </a:r>
                  <a:r>
                    <a:rPr lang="en-US" altLang="ja-JP" sz="800" b="1" dirty="0" smtClean="0"/>
                    <a:t>』</a:t>
                  </a:r>
                </a:p>
                <a:p>
                  <a:endParaRPr lang="en-US" altLang="ja-JP" sz="800" b="1" dirty="0"/>
                </a:p>
                <a:p>
                  <a:r>
                    <a:rPr lang="ja-JP" altLang="en-US" sz="800" dirty="0"/>
                    <a:t>理由　</a:t>
                  </a:r>
                  <a:r>
                    <a:rPr lang="ja-JP" altLang="en-US" sz="800" dirty="0" smtClean="0"/>
                    <a:t>ＴＡＴＳＵＪＩＮ</a:t>
                  </a:r>
                  <a:r>
                    <a:rPr lang="ja-JP" altLang="en-US" sz="800" dirty="0"/>
                    <a:t>（達人）の意味ですぐにわかると思いますが</a:t>
                  </a:r>
                  <a:r>
                    <a:rPr lang="ja-JP" altLang="en-US" sz="800" dirty="0" smtClean="0"/>
                    <a:t>、何度挑戦しても激ムズでクリア不可でした。</a:t>
                  </a:r>
                  <a:endParaRPr lang="en-US" altLang="ja-JP" sz="800" b="1" dirty="0" smtClean="0"/>
                </a:p>
                <a:p>
                  <a:endParaRPr lang="en-US" altLang="ja-JP" sz="800" b="1" dirty="0" smtClean="0"/>
                </a:p>
                <a:p>
                  <a:endParaRPr lang="ja-JP" altLang="en-US" sz="800" dirty="0"/>
                </a:p>
                <a:p>
                  <a:r>
                    <a:rPr lang="ja-JP" altLang="en-US" sz="800" b="1" dirty="0" smtClean="0"/>
                    <a:t>３位　</a:t>
                  </a:r>
                  <a:r>
                    <a:rPr lang="en-US" altLang="ja-JP" sz="800" b="1" dirty="0" smtClean="0"/>
                    <a:t>『</a:t>
                  </a:r>
                  <a:r>
                    <a:rPr lang="ja-JP" altLang="en-US" sz="800" b="1" dirty="0" smtClean="0"/>
                    <a:t>怒</a:t>
                  </a:r>
                  <a:r>
                    <a:rPr lang="ja-JP" altLang="en-US" sz="800" b="1" dirty="0"/>
                    <a:t>首領蜂（ドドンパチ</a:t>
                  </a:r>
                  <a:r>
                    <a:rPr lang="ja-JP" altLang="en-US" sz="800" b="1" dirty="0" smtClean="0"/>
                    <a:t>）</a:t>
                  </a:r>
                  <a:r>
                    <a:rPr lang="en-US" altLang="ja-JP" sz="800" b="1" dirty="0" smtClean="0"/>
                    <a:t>』</a:t>
                  </a:r>
                  <a:endParaRPr lang="ja-JP" altLang="en-US" sz="800" b="1" dirty="0"/>
                </a:p>
                <a:p>
                  <a:endParaRPr lang="en-US" altLang="ja-JP" sz="800" dirty="0" smtClean="0"/>
                </a:p>
                <a:p>
                  <a:endParaRPr lang="en-US" altLang="ja-JP" sz="800" dirty="0"/>
                </a:p>
                <a:p>
                  <a:r>
                    <a:rPr lang="ja-JP" altLang="en-US" sz="800" dirty="0"/>
                    <a:t>理由　</a:t>
                  </a:r>
                  <a:r>
                    <a:rPr lang="ja-JP" altLang="en-US" sz="800" dirty="0" smtClean="0"/>
                    <a:t>対国</a:t>
                  </a:r>
                  <a:r>
                    <a:rPr lang="ja-JP" altLang="en-US" sz="800" dirty="0"/>
                    <a:t>？同士の撃ち合いみたいに感じられるゲームです。</a:t>
                  </a:r>
                </a:p>
                <a:p>
                  <a:endParaRPr lang="ja-JP" altLang="en-US" sz="800" dirty="0"/>
                </a:p>
                <a:p>
                  <a:endParaRPr lang="en-US" altLang="ja-JP" sz="800" dirty="0" smtClean="0"/>
                </a:p>
                <a:p>
                  <a:r>
                    <a:rPr lang="ja-JP" altLang="en-US" sz="800" dirty="0" smtClean="0"/>
                    <a:t>余談</a:t>
                  </a:r>
                  <a:r>
                    <a:rPr lang="ja-JP" altLang="en-US" sz="800" dirty="0"/>
                    <a:t>、もう一つのタイトル</a:t>
                  </a:r>
                  <a:r>
                    <a:rPr lang="ja-JP" altLang="en-US" sz="800" dirty="0" smtClean="0"/>
                    <a:t>が</a:t>
                  </a:r>
                  <a:endParaRPr lang="en-US" altLang="ja-JP" sz="800" dirty="0" smtClean="0"/>
                </a:p>
                <a:p>
                  <a:r>
                    <a:rPr lang="ja-JP" altLang="en-US" sz="800" dirty="0" smtClean="0"/>
                    <a:t>ダライアス</a:t>
                  </a:r>
                  <a:r>
                    <a:rPr lang="ja-JP" altLang="en-US" sz="800" dirty="0"/>
                    <a:t>というゲームで</a:t>
                  </a:r>
                  <a:r>
                    <a:rPr lang="en-US" altLang="ja-JP" sz="800" dirty="0"/>
                    <a:t>3</a:t>
                  </a:r>
                  <a:r>
                    <a:rPr lang="ja-JP" altLang="en-US" sz="800" dirty="0" smtClean="0"/>
                    <a:t>画面</a:t>
                  </a:r>
                  <a:endParaRPr lang="en-US" altLang="ja-JP" sz="800" dirty="0" smtClean="0"/>
                </a:p>
                <a:p>
                  <a:r>
                    <a:rPr lang="ja-JP" altLang="en-US" sz="800" dirty="0" smtClean="0"/>
                    <a:t>（</a:t>
                  </a:r>
                  <a:r>
                    <a:rPr lang="ja-JP" altLang="en-US" sz="800" dirty="0"/>
                    <a:t>画面を繋げた様な感じ）のゲーム</a:t>
                  </a:r>
                  <a:r>
                    <a:rPr lang="ja-JP" altLang="en-US" sz="800" dirty="0" smtClean="0"/>
                    <a:t>で</a:t>
                  </a:r>
                  <a:endParaRPr lang="en-US" altLang="ja-JP" sz="800" dirty="0" smtClean="0"/>
                </a:p>
                <a:p>
                  <a:r>
                    <a:rPr lang="en-US" altLang="ja-JP" sz="800" dirty="0" smtClean="0"/>
                    <a:t>100</a:t>
                  </a:r>
                  <a:r>
                    <a:rPr lang="ja-JP" altLang="en-US" sz="800" dirty="0"/>
                    <a:t>円では贅沢なゲームで設置されて</a:t>
                  </a:r>
                  <a:r>
                    <a:rPr lang="ja-JP" altLang="en-US" sz="800" dirty="0" smtClean="0"/>
                    <a:t>いる</a:t>
                  </a:r>
                  <a:endParaRPr lang="en-US" altLang="ja-JP" sz="800" dirty="0" smtClean="0"/>
                </a:p>
                <a:p>
                  <a:r>
                    <a:rPr lang="ja-JP" altLang="en-US" sz="800" dirty="0" smtClean="0"/>
                    <a:t>ゲームセンター</a:t>
                  </a:r>
                  <a:r>
                    <a:rPr lang="ja-JP" altLang="en-US" sz="800" dirty="0"/>
                    <a:t>も少なかったはず</a:t>
                  </a:r>
                  <a:r>
                    <a:rPr lang="ja-JP" altLang="en-US" sz="800" dirty="0" smtClean="0"/>
                    <a:t>です。</a:t>
                  </a:r>
                  <a:endParaRPr lang="ja-JP" altLang="en-US" sz="800" dirty="0"/>
                </a:p>
              </p:txBody>
            </p:sp>
            <p:pic>
              <p:nvPicPr>
                <p:cNvPr id="46" name="図 45">
                  <a:extLst>
                    <a:ext uri="{FF2B5EF4-FFF2-40B4-BE49-F238E27FC236}">
                      <a16:creationId xmlns="" xmlns:a16="http://schemas.microsoft.com/office/drawing/2014/main" id="{8369540E-5BAF-4F58-B126-F35336C9821F}"/>
                    </a:ext>
                  </a:extLst>
                </p:cNvPr>
                <p:cNvPicPr>
                  <a:picLocks noChangeAspect="1"/>
                </p:cNvPicPr>
                <p:nvPr/>
              </p:nvPicPr>
              <p:blipFill>
                <a:blip r:embed="rId8"/>
                <a:stretch>
                  <a:fillRect/>
                </a:stretch>
              </p:blipFill>
              <p:spPr>
                <a:xfrm>
                  <a:off x="4096667" y="2749183"/>
                  <a:ext cx="571286" cy="474761"/>
                </a:xfrm>
                <a:prstGeom prst="rect">
                  <a:avLst/>
                </a:prstGeom>
                <a:grpFill/>
                <a:ln>
                  <a:noFill/>
                </a:ln>
              </p:spPr>
            </p:pic>
            <p:pic>
              <p:nvPicPr>
                <p:cNvPr id="47" name="図 46">
                  <a:extLst>
                    <a:ext uri="{FF2B5EF4-FFF2-40B4-BE49-F238E27FC236}">
                      <a16:creationId xmlns="" xmlns:a16="http://schemas.microsoft.com/office/drawing/2014/main" id="{25798167-DB34-4EB3-B18A-85939908B42B}"/>
                    </a:ext>
                  </a:extLst>
                </p:cNvPr>
                <p:cNvPicPr>
                  <a:picLocks noChangeAspect="1"/>
                </p:cNvPicPr>
                <p:nvPr/>
              </p:nvPicPr>
              <p:blipFill>
                <a:blip r:embed="rId9"/>
                <a:stretch>
                  <a:fillRect/>
                </a:stretch>
              </p:blipFill>
              <p:spPr>
                <a:xfrm>
                  <a:off x="4060238" y="1707045"/>
                  <a:ext cx="610810" cy="456977"/>
                </a:xfrm>
                <a:prstGeom prst="rect">
                  <a:avLst/>
                </a:prstGeom>
                <a:grpFill/>
                <a:ln>
                  <a:noFill/>
                </a:ln>
              </p:spPr>
            </p:pic>
            <p:pic>
              <p:nvPicPr>
                <p:cNvPr id="48" name="図 47">
                  <a:extLst>
                    <a:ext uri="{FF2B5EF4-FFF2-40B4-BE49-F238E27FC236}">
                      <a16:creationId xmlns="" xmlns:a16="http://schemas.microsoft.com/office/drawing/2014/main" id="{130C7AB1-38E5-4319-89CB-B11B77CC4765}"/>
                    </a:ext>
                  </a:extLst>
                </p:cNvPr>
                <p:cNvPicPr>
                  <a:picLocks noChangeAspect="1"/>
                </p:cNvPicPr>
                <p:nvPr/>
              </p:nvPicPr>
              <p:blipFill>
                <a:blip r:embed="rId10"/>
                <a:stretch>
                  <a:fillRect/>
                </a:stretch>
              </p:blipFill>
              <p:spPr>
                <a:xfrm>
                  <a:off x="4087741" y="3750050"/>
                  <a:ext cx="580212" cy="307651"/>
                </a:xfrm>
                <a:prstGeom prst="rect">
                  <a:avLst/>
                </a:prstGeom>
                <a:grpFill/>
                <a:ln>
                  <a:noFill/>
                </a:ln>
              </p:spPr>
            </p:pic>
            <p:pic>
              <p:nvPicPr>
                <p:cNvPr id="49" name="図 48">
                  <a:extLst>
                    <a:ext uri="{FF2B5EF4-FFF2-40B4-BE49-F238E27FC236}">
                      <a16:creationId xmlns="" xmlns:a16="http://schemas.microsoft.com/office/drawing/2014/main" id="{9448CB75-B179-42BE-8DB3-0D964F63CB14}"/>
                    </a:ext>
                  </a:extLst>
                </p:cNvPr>
                <p:cNvPicPr>
                  <a:picLocks noChangeAspect="1"/>
                </p:cNvPicPr>
                <p:nvPr/>
              </p:nvPicPr>
              <p:blipFill>
                <a:blip r:embed="rId11"/>
                <a:stretch>
                  <a:fillRect/>
                </a:stretch>
              </p:blipFill>
              <p:spPr>
                <a:xfrm>
                  <a:off x="4013032" y="4439305"/>
                  <a:ext cx="657116" cy="407289"/>
                </a:xfrm>
                <a:prstGeom prst="rect">
                  <a:avLst/>
                </a:prstGeom>
                <a:grpFill/>
                <a:ln>
                  <a:noFill/>
                </a:ln>
              </p:spPr>
            </p:pic>
          </p:grpSp>
        </p:grpSp>
        <p:pic>
          <p:nvPicPr>
            <p:cNvPr id="2075" name="図 2074">
              <a:extLst>
                <a:ext uri="{FF2B5EF4-FFF2-40B4-BE49-F238E27FC236}">
                  <a16:creationId xmlns="" xmlns:a16="http://schemas.microsoft.com/office/drawing/2014/main" id="{2A33F145-3F9B-481D-A2D6-F2CE24D251A3}"/>
                </a:ext>
              </a:extLst>
            </p:cNvPr>
            <p:cNvPicPr>
              <a:picLocks noChangeAspect="1"/>
            </p:cNvPicPr>
            <p:nvPr/>
          </p:nvPicPr>
          <p:blipFill>
            <a:blip r:embed="rId7"/>
            <a:stretch>
              <a:fillRect/>
            </a:stretch>
          </p:blipFill>
          <p:spPr>
            <a:xfrm rot="19257369">
              <a:off x="2366149" y="822318"/>
              <a:ext cx="579170" cy="1133954"/>
            </a:xfrm>
            <a:prstGeom prst="rect">
              <a:avLst/>
            </a:prstGeom>
          </p:spPr>
        </p:pic>
      </p:grpSp>
      <p:grpSp>
        <p:nvGrpSpPr>
          <p:cNvPr id="2087" name="グループ化 2086">
            <a:extLst>
              <a:ext uri="{FF2B5EF4-FFF2-40B4-BE49-F238E27FC236}">
                <a16:creationId xmlns="" xmlns:a16="http://schemas.microsoft.com/office/drawing/2014/main" id="{38F65C5F-DECF-4E17-8F36-C4313C6F2B7A}"/>
              </a:ext>
            </a:extLst>
          </p:cNvPr>
          <p:cNvGrpSpPr/>
          <p:nvPr/>
        </p:nvGrpSpPr>
        <p:grpSpPr>
          <a:xfrm>
            <a:off x="4878303" y="1252209"/>
            <a:ext cx="2218986" cy="4514607"/>
            <a:chOff x="4878303" y="1252209"/>
            <a:chExt cx="2218986" cy="4514607"/>
          </a:xfrm>
        </p:grpSpPr>
        <p:grpSp>
          <p:nvGrpSpPr>
            <p:cNvPr id="121" name="グループ化 120">
              <a:extLst>
                <a:ext uri="{FF2B5EF4-FFF2-40B4-BE49-F238E27FC236}">
                  <a16:creationId xmlns="" xmlns:a16="http://schemas.microsoft.com/office/drawing/2014/main" id="{8FCA64B0-F778-4883-ABAA-C59B1C798480}"/>
                </a:ext>
              </a:extLst>
            </p:cNvPr>
            <p:cNvGrpSpPr/>
            <p:nvPr/>
          </p:nvGrpSpPr>
          <p:grpSpPr>
            <a:xfrm>
              <a:off x="4878303" y="1665365"/>
              <a:ext cx="2218986" cy="4101451"/>
              <a:chOff x="6167372" y="1635256"/>
              <a:chExt cx="3074332" cy="4101451"/>
            </a:xfrm>
          </p:grpSpPr>
          <p:sp>
            <p:nvSpPr>
              <p:cNvPr id="112" name="正方形/長方形 111">
                <a:extLst>
                  <a:ext uri="{FF2B5EF4-FFF2-40B4-BE49-F238E27FC236}">
                    <a16:creationId xmlns="" xmlns:a16="http://schemas.microsoft.com/office/drawing/2014/main" id="{C46A7FC1-F8D8-41CF-BA8F-F5D3B73D5C8D}"/>
                  </a:ext>
                </a:extLst>
              </p:cNvPr>
              <p:cNvSpPr/>
              <p:nvPr/>
            </p:nvSpPr>
            <p:spPr>
              <a:xfrm>
                <a:off x="6167372" y="1635256"/>
                <a:ext cx="3074332" cy="41014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7" name="グループ化 66">
                <a:extLst>
                  <a:ext uri="{FF2B5EF4-FFF2-40B4-BE49-F238E27FC236}">
                    <a16:creationId xmlns="" xmlns:a16="http://schemas.microsoft.com/office/drawing/2014/main" id="{971A56B7-AD4F-4526-9DEF-001536B325E0}"/>
                  </a:ext>
                </a:extLst>
              </p:cNvPr>
              <p:cNvGrpSpPr/>
              <p:nvPr/>
            </p:nvGrpSpPr>
            <p:grpSpPr>
              <a:xfrm>
                <a:off x="6203455" y="1668851"/>
                <a:ext cx="3021814" cy="3908762"/>
                <a:chOff x="5312653" y="1521175"/>
                <a:chExt cx="2222666" cy="3908762"/>
              </a:xfrm>
            </p:grpSpPr>
            <p:sp>
              <p:nvSpPr>
                <p:cNvPr id="58" name="テキスト ボックス 57">
                  <a:extLst>
                    <a:ext uri="{FF2B5EF4-FFF2-40B4-BE49-F238E27FC236}">
                      <a16:creationId xmlns="" xmlns:a16="http://schemas.microsoft.com/office/drawing/2014/main" id="{32D31875-551A-423E-B38E-70729A96A10B}"/>
                    </a:ext>
                  </a:extLst>
                </p:cNvPr>
                <p:cNvSpPr txBox="1"/>
                <p:nvPr/>
              </p:nvSpPr>
              <p:spPr>
                <a:xfrm>
                  <a:off x="5312653" y="1521175"/>
                  <a:ext cx="2222666" cy="3908762"/>
                </a:xfrm>
                <a:prstGeom prst="rect">
                  <a:avLst/>
                </a:prstGeom>
                <a:noFill/>
                <a:ln>
                  <a:noFill/>
                </a:ln>
              </p:spPr>
              <p:txBody>
                <a:bodyPr wrap="square">
                  <a:spAutoFit/>
                </a:bodyPr>
                <a:lstStyle/>
                <a:p>
                  <a:r>
                    <a:rPr lang="ja-JP" altLang="en-US" sz="800" b="1" dirty="0" smtClean="0"/>
                    <a:t>〇〇の</a:t>
                  </a:r>
                  <a:r>
                    <a:rPr lang="ja-JP" altLang="en-US" sz="800" b="1" dirty="0"/>
                    <a:t>好きな漫画</a:t>
                  </a:r>
                  <a:r>
                    <a:rPr lang="en-US" altLang="ja-JP" sz="800" b="1" dirty="0"/>
                    <a:t>(</a:t>
                  </a:r>
                  <a:r>
                    <a:rPr lang="ja-JP" altLang="en-US" sz="800" b="1" dirty="0"/>
                    <a:t>既刊５巻以内</a:t>
                  </a:r>
                  <a:r>
                    <a:rPr lang="en-US" altLang="ja-JP" sz="800" b="1" dirty="0"/>
                    <a:t>)</a:t>
                  </a:r>
                  <a:r>
                    <a:rPr lang="ja-JP" altLang="en-US" sz="800" b="1" dirty="0"/>
                    <a:t>ランキング</a:t>
                  </a:r>
                </a:p>
                <a:p>
                  <a:endParaRPr lang="ja-JP" altLang="en-US" sz="800" dirty="0"/>
                </a:p>
                <a:p>
                  <a:r>
                    <a:rPr lang="ja-JP" altLang="en-US" sz="800" b="1" dirty="0"/>
                    <a:t>１</a:t>
                  </a:r>
                  <a:r>
                    <a:rPr lang="ja-JP" altLang="en-US" sz="800" b="1" dirty="0" smtClean="0"/>
                    <a:t>位</a:t>
                  </a:r>
                  <a:r>
                    <a:rPr lang="ja-JP" altLang="en-US" sz="800" b="1" dirty="0"/>
                    <a:t>　</a:t>
                  </a:r>
                  <a:r>
                    <a:rPr lang="en-US" altLang="ja-JP" sz="800" b="1" dirty="0" smtClean="0"/>
                    <a:t>『</a:t>
                  </a:r>
                  <a:r>
                    <a:rPr lang="ja-JP" altLang="en-US" sz="800" b="1" dirty="0" smtClean="0"/>
                    <a:t>図書館</a:t>
                  </a:r>
                  <a:r>
                    <a:rPr lang="ja-JP" altLang="en-US" sz="800" b="1" dirty="0"/>
                    <a:t>の</a:t>
                  </a:r>
                  <a:r>
                    <a:rPr lang="ja-JP" altLang="en-US" sz="800" b="1" dirty="0" smtClean="0"/>
                    <a:t>大魔術師</a:t>
                  </a:r>
                  <a:r>
                    <a:rPr lang="en-US" altLang="ja-JP" sz="800" b="1" dirty="0" smtClean="0"/>
                    <a:t>』</a:t>
                  </a:r>
                  <a:endParaRPr lang="ja-JP" altLang="en-US" sz="800" b="1" dirty="0"/>
                </a:p>
                <a:p>
                  <a:endParaRPr lang="en-US" altLang="ja-JP" sz="800" dirty="0"/>
                </a:p>
                <a:p>
                  <a:endParaRPr lang="en-US" altLang="ja-JP" sz="800" dirty="0"/>
                </a:p>
                <a:p>
                  <a:endParaRPr lang="ja-JP" altLang="en-US" sz="800" dirty="0"/>
                </a:p>
                <a:p>
                  <a:r>
                    <a:rPr lang="ja-JP" altLang="en-US" sz="800" dirty="0"/>
                    <a:t>理由　圧倒的画力、描き出される世界のワクワク感、早く次が見たいと思わせるストーリー展開。どれ１つとっても図抜けています。</a:t>
                  </a:r>
                </a:p>
                <a:p>
                  <a:endParaRPr lang="ja-JP" altLang="en-US" sz="800" dirty="0"/>
                </a:p>
                <a:p>
                  <a:endParaRPr lang="ja-JP" altLang="en-US" sz="800" dirty="0"/>
                </a:p>
                <a:p>
                  <a:r>
                    <a:rPr lang="ja-JP" altLang="en-US" sz="800" b="1" dirty="0"/>
                    <a:t>２位　</a:t>
                  </a:r>
                  <a:r>
                    <a:rPr lang="en-US" altLang="ja-JP" sz="800" b="1" dirty="0" smtClean="0"/>
                    <a:t>『WIND </a:t>
                  </a:r>
                  <a:r>
                    <a:rPr lang="en-US" altLang="ja-JP" sz="800" b="1" dirty="0"/>
                    <a:t>BREAKER </a:t>
                  </a:r>
                  <a:r>
                    <a:rPr lang="en-US" altLang="ja-JP" sz="800" b="1" dirty="0" smtClean="0"/>
                    <a:t>』</a:t>
                  </a:r>
                  <a:endParaRPr lang="en-US" altLang="ja-JP" sz="800" b="1" dirty="0"/>
                </a:p>
                <a:p>
                  <a:endParaRPr lang="en-US" altLang="ja-JP" sz="800" dirty="0"/>
                </a:p>
                <a:p>
                  <a:endParaRPr lang="en-US" altLang="ja-JP" sz="800" dirty="0"/>
                </a:p>
                <a:p>
                  <a:r>
                    <a:rPr lang="ja-JP" altLang="en-US" sz="800" dirty="0"/>
                    <a:t>理由　一見普通の不良漫画に見えますが、実は、不良が街を危険にさらすものから守るという一味違った内容になっています。</a:t>
                  </a:r>
                </a:p>
                <a:p>
                  <a:r>
                    <a:rPr lang="ja-JP" altLang="en-US" sz="800" dirty="0"/>
                    <a:t>一般人からしたら嫌われ者である不良がこの漫画では好かれている。世間の認識とのギャップが面白い漫画です。</a:t>
                  </a:r>
                </a:p>
                <a:p>
                  <a:endParaRPr lang="ja-JP" altLang="en-US" sz="800" dirty="0"/>
                </a:p>
                <a:p>
                  <a:r>
                    <a:rPr lang="ja-JP" altLang="en-US" sz="800" b="1" dirty="0"/>
                    <a:t>３位　</a:t>
                  </a:r>
                  <a:r>
                    <a:rPr lang="en-US" altLang="ja-JP" sz="800" b="1" dirty="0" smtClean="0"/>
                    <a:t>『</a:t>
                  </a:r>
                  <a:r>
                    <a:rPr lang="ja-JP" altLang="en-US" sz="800" b="1" dirty="0" smtClean="0"/>
                    <a:t>夏目</a:t>
                  </a:r>
                  <a:r>
                    <a:rPr lang="ja-JP" altLang="en-US" sz="800" b="1" dirty="0"/>
                    <a:t>アラタの</a:t>
                  </a:r>
                  <a:r>
                    <a:rPr lang="ja-JP" altLang="en-US" sz="800" b="1" dirty="0" smtClean="0"/>
                    <a:t>結婚</a:t>
                  </a:r>
                  <a:r>
                    <a:rPr lang="en-US" altLang="ja-JP" sz="800" b="1" dirty="0" smtClean="0"/>
                    <a:t>』</a:t>
                  </a:r>
                  <a:endParaRPr lang="en-US" altLang="ja-JP" sz="800" b="1" dirty="0"/>
                </a:p>
                <a:p>
                  <a:endParaRPr lang="en-US" altLang="ja-JP" sz="800" dirty="0"/>
                </a:p>
                <a:p>
                  <a:endParaRPr lang="en-US" altLang="ja-JP" sz="800" dirty="0"/>
                </a:p>
                <a:p>
                  <a:endParaRPr lang="en-US" altLang="ja-JP" sz="800" dirty="0"/>
                </a:p>
                <a:p>
                  <a:r>
                    <a:rPr lang="ja-JP" altLang="en-US" sz="800" dirty="0"/>
                    <a:t>理由　獄中にいる連続バラバラ殺人鬼の少女から、まだ発見されていない被害者の遺体の場所を聞き出そうと結婚を匂わせながら奮闘する話</a:t>
                  </a:r>
                  <a:r>
                    <a:rPr lang="ja-JP" altLang="en-US" sz="800" dirty="0" smtClean="0"/>
                    <a:t>です。</a:t>
                  </a:r>
                  <a:endParaRPr lang="ja-JP" altLang="en-US" dirty="0"/>
                </a:p>
              </p:txBody>
            </p:sp>
            <p:pic>
              <p:nvPicPr>
                <p:cNvPr id="51" name="図 50">
                  <a:extLst>
                    <a:ext uri="{FF2B5EF4-FFF2-40B4-BE49-F238E27FC236}">
                      <a16:creationId xmlns="" xmlns:a16="http://schemas.microsoft.com/office/drawing/2014/main" id="{FD57BD91-409F-4AAA-846A-C5FF19025142}"/>
                    </a:ext>
                  </a:extLst>
                </p:cNvPr>
                <p:cNvPicPr>
                  <a:picLocks noChangeAspect="1"/>
                </p:cNvPicPr>
                <p:nvPr/>
              </p:nvPicPr>
              <p:blipFill>
                <a:blip r:embed="rId12"/>
                <a:stretch>
                  <a:fillRect/>
                </a:stretch>
              </p:blipFill>
              <p:spPr>
                <a:xfrm>
                  <a:off x="6816153" y="1711032"/>
                  <a:ext cx="554936" cy="569833"/>
                </a:xfrm>
                <a:prstGeom prst="rect">
                  <a:avLst/>
                </a:prstGeom>
                <a:ln>
                  <a:noFill/>
                </a:ln>
              </p:spPr>
            </p:pic>
            <p:pic>
              <p:nvPicPr>
                <p:cNvPr id="53" name="図 52">
                  <a:extLst>
                    <a:ext uri="{FF2B5EF4-FFF2-40B4-BE49-F238E27FC236}">
                      <a16:creationId xmlns="" xmlns:a16="http://schemas.microsoft.com/office/drawing/2014/main" id="{AB7A0E30-6C3B-4278-AE0F-6F39CAF14133}"/>
                    </a:ext>
                  </a:extLst>
                </p:cNvPr>
                <p:cNvPicPr>
                  <a:picLocks noChangeAspect="1"/>
                </p:cNvPicPr>
                <p:nvPr/>
              </p:nvPicPr>
              <p:blipFill>
                <a:blip r:embed="rId13"/>
                <a:stretch>
                  <a:fillRect/>
                </a:stretch>
              </p:blipFill>
              <p:spPr>
                <a:xfrm>
                  <a:off x="6816153" y="2689777"/>
                  <a:ext cx="554936" cy="617756"/>
                </a:xfrm>
                <a:prstGeom prst="rect">
                  <a:avLst/>
                </a:prstGeom>
                <a:ln>
                  <a:noFill/>
                </a:ln>
              </p:spPr>
            </p:pic>
            <p:pic>
              <p:nvPicPr>
                <p:cNvPr id="54" name="図 53">
                  <a:extLst>
                    <a:ext uri="{FF2B5EF4-FFF2-40B4-BE49-F238E27FC236}">
                      <a16:creationId xmlns="" xmlns:a16="http://schemas.microsoft.com/office/drawing/2014/main" id="{8FBE37C6-E88D-4E5B-944C-B7E7223EAA39}"/>
                    </a:ext>
                  </a:extLst>
                </p:cNvPr>
                <p:cNvPicPr>
                  <a:picLocks noChangeAspect="1"/>
                </p:cNvPicPr>
                <p:nvPr/>
              </p:nvPicPr>
              <p:blipFill>
                <a:blip r:embed="rId14"/>
                <a:stretch>
                  <a:fillRect/>
                </a:stretch>
              </p:blipFill>
              <p:spPr>
                <a:xfrm>
                  <a:off x="6816153" y="4066710"/>
                  <a:ext cx="554936" cy="642224"/>
                </a:xfrm>
                <a:prstGeom prst="rect">
                  <a:avLst/>
                </a:prstGeom>
                <a:ln>
                  <a:noFill/>
                </a:ln>
              </p:spPr>
            </p:pic>
          </p:grpSp>
        </p:grpSp>
        <p:pic>
          <p:nvPicPr>
            <p:cNvPr id="2076" name="図 2075">
              <a:extLst>
                <a:ext uri="{FF2B5EF4-FFF2-40B4-BE49-F238E27FC236}">
                  <a16:creationId xmlns="" xmlns:a16="http://schemas.microsoft.com/office/drawing/2014/main" id="{5B69481F-C510-45EB-B493-766BB75806EE}"/>
                </a:ext>
              </a:extLst>
            </p:cNvPr>
            <p:cNvPicPr>
              <a:picLocks noChangeAspect="1"/>
            </p:cNvPicPr>
            <p:nvPr/>
          </p:nvPicPr>
          <p:blipFill>
            <a:blip r:embed="rId7"/>
            <a:stretch>
              <a:fillRect/>
            </a:stretch>
          </p:blipFill>
          <p:spPr>
            <a:xfrm rot="3650743">
              <a:off x="5900722" y="1046389"/>
              <a:ext cx="429732" cy="841371"/>
            </a:xfrm>
            <a:prstGeom prst="rect">
              <a:avLst/>
            </a:prstGeom>
          </p:spPr>
        </p:pic>
      </p:grpSp>
      <p:pic>
        <p:nvPicPr>
          <p:cNvPr id="2077" name="図 2076">
            <a:extLst>
              <a:ext uri="{FF2B5EF4-FFF2-40B4-BE49-F238E27FC236}">
                <a16:creationId xmlns="" xmlns:a16="http://schemas.microsoft.com/office/drawing/2014/main" id="{9E7CD18A-6DE2-4F65-A7F4-820C761357AD}"/>
              </a:ext>
            </a:extLst>
          </p:cNvPr>
          <p:cNvPicPr>
            <a:picLocks noChangeAspect="1"/>
          </p:cNvPicPr>
          <p:nvPr/>
        </p:nvPicPr>
        <p:blipFill>
          <a:blip r:embed="rId7"/>
          <a:stretch>
            <a:fillRect/>
          </a:stretch>
        </p:blipFill>
        <p:spPr>
          <a:xfrm rot="3024688">
            <a:off x="9013315" y="822317"/>
            <a:ext cx="579170" cy="1133954"/>
          </a:xfrm>
          <a:prstGeom prst="rect">
            <a:avLst/>
          </a:prstGeom>
        </p:spPr>
      </p:pic>
      <p:grpSp>
        <p:nvGrpSpPr>
          <p:cNvPr id="2091" name="グループ化 2090">
            <a:extLst>
              <a:ext uri="{FF2B5EF4-FFF2-40B4-BE49-F238E27FC236}">
                <a16:creationId xmlns="" xmlns:a16="http://schemas.microsoft.com/office/drawing/2014/main" id="{FFF6FB84-4C73-457A-ADF9-5034553FC780}"/>
              </a:ext>
            </a:extLst>
          </p:cNvPr>
          <p:cNvGrpSpPr/>
          <p:nvPr/>
        </p:nvGrpSpPr>
        <p:grpSpPr>
          <a:xfrm>
            <a:off x="7143027" y="1082574"/>
            <a:ext cx="2696805" cy="4687937"/>
            <a:chOff x="7143027" y="1082574"/>
            <a:chExt cx="2696805" cy="4687937"/>
          </a:xfrm>
        </p:grpSpPr>
        <p:grpSp>
          <p:nvGrpSpPr>
            <p:cNvPr id="122" name="グループ化 121">
              <a:extLst>
                <a:ext uri="{FF2B5EF4-FFF2-40B4-BE49-F238E27FC236}">
                  <a16:creationId xmlns="" xmlns:a16="http://schemas.microsoft.com/office/drawing/2014/main" id="{4DF3CB2D-0FBF-4D40-BDB6-AE8234644BDD}"/>
                </a:ext>
              </a:extLst>
            </p:cNvPr>
            <p:cNvGrpSpPr/>
            <p:nvPr/>
          </p:nvGrpSpPr>
          <p:grpSpPr>
            <a:xfrm>
              <a:off x="7143027" y="1669060"/>
              <a:ext cx="2078768" cy="4101451"/>
              <a:chOff x="9367002" y="1635256"/>
              <a:chExt cx="2832467" cy="4055065"/>
            </a:xfrm>
            <a:solidFill>
              <a:schemeClr val="accent6">
                <a:lumMod val="20000"/>
                <a:lumOff val="80000"/>
              </a:schemeClr>
            </a:solidFill>
          </p:grpSpPr>
          <p:sp>
            <p:nvSpPr>
              <p:cNvPr id="113" name="正方形/長方形 112">
                <a:extLst>
                  <a:ext uri="{FF2B5EF4-FFF2-40B4-BE49-F238E27FC236}">
                    <a16:creationId xmlns="" xmlns:a16="http://schemas.microsoft.com/office/drawing/2014/main" id="{5E860BEA-DDF6-4095-8E5B-D1407C23199B}"/>
                  </a:ext>
                </a:extLst>
              </p:cNvPr>
              <p:cNvSpPr/>
              <p:nvPr/>
            </p:nvSpPr>
            <p:spPr>
              <a:xfrm>
                <a:off x="9367002" y="1635256"/>
                <a:ext cx="2832467" cy="40550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6" name="グループ化 65">
                <a:extLst>
                  <a:ext uri="{FF2B5EF4-FFF2-40B4-BE49-F238E27FC236}">
                    <a16:creationId xmlns="" xmlns:a16="http://schemas.microsoft.com/office/drawing/2014/main" id="{5FBB08EE-524C-4548-9C69-AAFC22E743FC}"/>
                  </a:ext>
                </a:extLst>
              </p:cNvPr>
              <p:cNvGrpSpPr/>
              <p:nvPr/>
            </p:nvGrpSpPr>
            <p:grpSpPr>
              <a:xfrm>
                <a:off x="9431015" y="1657313"/>
                <a:ext cx="2724119" cy="4031873"/>
                <a:chOff x="7825588" y="1699282"/>
                <a:chExt cx="1802502" cy="4031873"/>
              </a:xfrm>
              <a:grpFill/>
            </p:grpSpPr>
            <p:sp>
              <p:nvSpPr>
                <p:cNvPr id="64" name="テキスト ボックス 63">
                  <a:extLst>
                    <a:ext uri="{FF2B5EF4-FFF2-40B4-BE49-F238E27FC236}">
                      <a16:creationId xmlns="" xmlns:a16="http://schemas.microsoft.com/office/drawing/2014/main" id="{09284818-1462-46BD-9489-905441E163A6}"/>
                    </a:ext>
                  </a:extLst>
                </p:cNvPr>
                <p:cNvSpPr txBox="1"/>
                <p:nvPr/>
              </p:nvSpPr>
              <p:spPr>
                <a:xfrm>
                  <a:off x="7825588" y="1699282"/>
                  <a:ext cx="1802502" cy="4031873"/>
                </a:xfrm>
                <a:prstGeom prst="rect">
                  <a:avLst/>
                </a:prstGeom>
                <a:grpFill/>
                <a:ln>
                  <a:noFill/>
                </a:ln>
              </p:spPr>
              <p:txBody>
                <a:bodyPr wrap="square">
                  <a:spAutoFit/>
                </a:bodyPr>
                <a:lstStyle/>
                <a:p>
                  <a:r>
                    <a:rPr lang="ja-JP" altLang="en-US" sz="800" dirty="0" smtClean="0"/>
                    <a:t>●●</a:t>
                  </a:r>
                  <a:r>
                    <a:rPr lang="ja-JP" altLang="en-US" sz="800" dirty="0" smtClean="0"/>
                    <a:t>の</a:t>
                  </a:r>
                  <a:r>
                    <a:rPr lang="ja-JP" altLang="en-US" sz="800" dirty="0"/>
                    <a:t>好きなマスクマンランキング</a:t>
                  </a:r>
                </a:p>
                <a:p>
                  <a:endParaRPr lang="ja-JP" altLang="en-US" sz="800" dirty="0"/>
                </a:p>
                <a:p>
                  <a:r>
                    <a:rPr lang="ja-JP" altLang="en-US" sz="800" b="1" dirty="0" smtClean="0"/>
                    <a:t>１位</a:t>
                  </a:r>
                  <a:r>
                    <a:rPr lang="en-US" altLang="ja-JP" sz="800" b="1" dirty="0" smtClean="0"/>
                    <a:t>『</a:t>
                  </a:r>
                  <a:r>
                    <a:rPr lang="ja-JP" altLang="en-US" sz="800" b="1" dirty="0" smtClean="0"/>
                    <a:t>ハヤブサ</a:t>
                  </a:r>
                  <a:r>
                    <a:rPr lang="en-US" altLang="ja-JP" sz="800" b="1" dirty="0" smtClean="0"/>
                    <a:t>』</a:t>
                  </a:r>
                  <a:endParaRPr lang="ja-JP" altLang="en-US" sz="800" b="1" dirty="0"/>
                </a:p>
                <a:p>
                  <a:endParaRPr lang="en-US" altLang="ja-JP" sz="800" dirty="0"/>
                </a:p>
                <a:p>
                  <a:endParaRPr lang="en-US" altLang="ja-JP" sz="800" dirty="0"/>
                </a:p>
                <a:p>
                  <a:endParaRPr lang="ja-JP" altLang="en-US" sz="800" dirty="0"/>
                </a:p>
                <a:p>
                  <a:r>
                    <a:rPr lang="ja-JP" altLang="en-US" sz="800" dirty="0"/>
                    <a:t>理由　幼少期に父に初めてプロレス観戦に連れて行ってもらった時に華麗な空中殺法に魅了されました。初めて好きになった選手です。　　　　　　　　　　　　</a:t>
                  </a:r>
                </a:p>
                <a:p>
                  <a:endParaRPr lang="ja-JP" altLang="en-US" sz="800" dirty="0"/>
                </a:p>
                <a:p>
                  <a:endParaRPr lang="ja-JP" altLang="en-US" sz="800" dirty="0"/>
                </a:p>
                <a:p>
                  <a:r>
                    <a:rPr lang="ja-JP" altLang="en-US" sz="800" b="1" dirty="0" smtClean="0"/>
                    <a:t>２位</a:t>
                  </a:r>
                  <a:r>
                    <a:rPr lang="en-US" altLang="ja-JP" sz="800" b="1" dirty="0" smtClean="0"/>
                    <a:t>『</a:t>
                  </a:r>
                  <a:r>
                    <a:rPr lang="ja-JP" altLang="en-US" sz="800" b="1" dirty="0" smtClean="0"/>
                    <a:t>ケンドーカシン</a:t>
                  </a:r>
                  <a:r>
                    <a:rPr lang="en-US" altLang="ja-JP" sz="800" b="1" dirty="0" smtClean="0"/>
                    <a:t>』</a:t>
                  </a:r>
                  <a:endParaRPr lang="en-US" altLang="ja-JP" sz="800" b="1" dirty="0"/>
                </a:p>
                <a:p>
                  <a:endParaRPr lang="en-US" altLang="ja-JP" sz="800" dirty="0"/>
                </a:p>
                <a:p>
                  <a:endParaRPr lang="ja-JP" altLang="en-US" sz="800" dirty="0"/>
                </a:p>
                <a:p>
                  <a:endParaRPr lang="ja-JP" altLang="en-US" sz="800" dirty="0"/>
                </a:p>
                <a:p>
                  <a:r>
                    <a:rPr lang="ja-JP" altLang="en-US" sz="800" dirty="0"/>
                    <a:t>理由　一匹狼で何をし出すかわからない問題児ですが、カシンのフィニッシュでもある飛びつき式腕ひしぎ逆十字固めは電光石火の勝利や劇的勝利にファンの自分は当時よく会場やテレビの前で興奮してました。</a:t>
                  </a:r>
                </a:p>
                <a:p>
                  <a:endParaRPr lang="ja-JP" altLang="en-US" sz="800" dirty="0"/>
                </a:p>
                <a:p>
                  <a:endParaRPr lang="ja-JP" altLang="en-US" sz="800" dirty="0"/>
                </a:p>
                <a:p>
                  <a:r>
                    <a:rPr lang="ja-JP" altLang="en-US" sz="800" b="1" dirty="0" smtClean="0"/>
                    <a:t>３位</a:t>
                  </a:r>
                  <a:r>
                    <a:rPr lang="en-US" altLang="ja-JP" sz="800" b="1" dirty="0" smtClean="0"/>
                    <a:t>『</a:t>
                  </a:r>
                  <a:r>
                    <a:rPr lang="ja-JP" altLang="en-US" sz="800" b="1" dirty="0" smtClean="0"/>
                    <a:t>獣</a:t>
                  </a:r>
                  <a:r>
                    <a:rPr lang="ja-JP" altLang="en-US" sz="800" b="1" dirty="0"/>
                    <a:t>神</a:t>
                  </a:r>
                  <a:r>
                    <a:rPr lang="ja-JP" altLang="en-US" sz="800" b="1" dirty="0" smtClean="0"/>
                    <a:t>サンダーライガー</a:t>
                  </a:r>
                  <a:r>
                    <a:rPr lang="en-US" altLang="ja-JP" sz="800" b="1" dirty="0" smtClean="0"/>
                    <a:t>』</a:t>
                  </a:r>
                  <a:endParaRPr lang="en-US" altLang="ja-JP" sz="800" b="1" dirty="0"/>
                </a:p>
                <a:p>
                  <a:endParaRPr lang="en-US" altLang="ja-JP" sz="800" dirty="0"/>
                </a:p>
                <a:p>
                  <a:endParaRPr lang="en-US" altLang="ja-JP" sz="800" dirty="0"/>
                </a:p>
                <a:p>
                  <a:r>
                    <a:rPr lang="ja-JP" altLang="en-US" sz="800" dirty="0"/>
                    <a:t>新日本ジュニア全盛期の頃の絶対王者で入場曲が流れたら会場が一瞬で盛り上がります。ブレンバスターといえばライガーの垂直落下式ブレンバスターが好きでした。</a:t>
                  </a:r>
                </a:p>
              </p:txBody>
            </p:sp>
            <p:pic>
              <p:nvPicPr>
                <p:cNvPr id="57" name="図 56">
                  <a:extLst>
                    <a:ext uri="{FF2B5EF4-FFF2-40B4-BE49-F238E27FC236}">
                      <a16:creationId xmlns="" xmlns:a16="http://schemas.microsoft.com/office/drawing/2014/main" id="{85AB9C70-BEA3-44A4-A930-B3EE259F390B}"/>
                    </a:ext>
                  </a:extLst>
                </p:cNvPr>
                <p:cNvPicPr>
                  <a:picLocks noChangeAspect="1"/>
                </p:cNvPicPr>
                <p:nvPr/>
              </p:nvPicPr>
              <p:blipFill>
                <a:blip r:embed="rId15"/>
                <a:stretch>
                  <a:fillRect/>
                </a:stretch>
              </p:blipFill>
              <p:spPr>
                <a:xfrm>
                  <a:off x="8942785" y="1850460"/>
                  <a:ext cx="614700" cy="576297"/>
                </a:xfrm>
                <a:prstGeom prst="rect">
                  <a:avLst/>
                </a:prstGeom>
                <a:grpFill/>
                <a:ln>
                  <a:noFill/>
                </a:ln>
              </p:spPr>
            </p:pic>
            <p:pic>
              <p:nvPicPr>
                <p:cNvPr id="59" name="図 58">
                  <a:extLst>
                    <a:ext uri="{FF2B5EF4-FFF2-40B4-BE49-F238E27FC236}">
                      <a16:creationId xmlns="" xmlns:a16="http://schemas.microsoft.com/office/drawing/2014/main" id="{0ABCB1E9-B18A-477A-B539-241CEDC84E7A}"/>
                    </a:ext>
                  </a:extLst>
                </p:cNvPr>
                <p:cNvPicPr>
                  <a:picLocks noChangeAspect="1"/>
                </p:cNvPicPr>
                <p:nvPr/>
              </p:nvPicPr>
              <p:blipFill>
                <a:blip r:embed="rId16"/>
                <a:stretch>
                  <a:fillRect/>
                </a:stretch>
              </p:blipFill>
              <p:spPr>
                <a:xfrm>
                  <a:off x="9044823" y="2862173"/>
                  <a:ext cx="509214" cy="816207"/>
                </a:xfrm>
                <a:prstGeom prst="rect">
                  <a:avLst/>
                </a:prstGeom>
                <a:grpFill/>
                <a:ln>
                  <a:noFill/>
                </a:ln>
              </p:spPr>
            </p:pic>
            <p:pic>
              <p:nvPicPr>
                <p:cNvPr id="60" name="図 59">
                  <a:extLst>
                    <a:ext uri="{FF2B5EF4-FFF2-40B4-BE49-F238E27FC236}">
                      <a16:creationId xmlns="" xmlns:a16="http://schemas.microsoft.com/office/drawing/2014/main" id="{5C0AA78F-EB19-4B76-AE93-336482DD9E6C}"/>
                    </a:ext>
                  </a:extLst>
                </p:cNvPr>
                <p:cNvPicPr>
                  <a:picLocks noChangeAspect="1"/>
                </p:cNvPicPr>
                <p:nvPr/>
              </p:nvPicPr>
              <p:blipFill>
                <a:blip r:embed="rId17"/>
                <a:stretch>
                  <a:fillRect/>
                </a:stretch>
              </p:blipFill>
              <p:spPr>
                <a:xfrm>
                  <a:off x="9164774" y="4274362"/>
                  <a:ext cx="389262" cy="632703"/>
                </a:xfrm>
                <a:prstGeom prst="rect">
                  <a:avLst/>
                </a:prstGeom>
                <a:grpFill/>
                <a:ln>
                  <a:noFill/>
                </a:ln>
              </p:spPr>
            </p:pic>
          </p:grpSp>
        </p:grpSp>
        <p:pic>
          <p:nvPicPr>
            <p:cNvPr id="164" name="図 163">
              <a:extLst>
                <a:ext uri="{FF2B5EF4-FFF2-40B4-BE49-F238E27FC236}">
                  <a16:creationId xmlns="" xmlns:a16="http://schemas.microsoft.com/office/drawing/2014/main" id="{C92DCBE6-DB68-4E01-A46F-508DC922DFD5}"/>
                </a:ext>
              </a:extLst>
            </p:cNvPr>
            <p:cNvPicPr>
              <a:picLocks noChangeAspect="1"/>
            </p:cNvPicPr>
            <p:nvPr/>
          </p:nvPicPr>
          <p:blipFill>
            <a:blip r:embed="rId7"/>
            <a:stretch>
              <a:fillRect/>
            </a:stretch>
          </p:blipFill>
          <p:spPr>
            <a:xfrm rot="3024688">
              <a:off x="8983270" y="805182"/>
              <a:ext cx="579170" cy="1133954"/>
            </a:xfrm>
            <a:prstGeom prst="rect">
              <a:avLst/>
            </a:prstGeom>
          </p:spPr>
        </p:pic>
      </p:grpSp>
      <p:grpSp>
        <p:nvGrpSpPr>
          <p:cNvPr id="2093" name="グループ化 2092">
            <a:extLst>
              <a:ext uri="{FF2B5EF4-FFF2-40B4-BE49-F238E27FC236}">
                <a16:creationId xmlns="" xmlns:a16="http://schemas.microsoft.com/office/drawing/2014/main" id="{93AC92F1-3F5A-49B9-9F00-CAE67FB85705}"/>
              </a:ext>
            </a:extLst>
          </p:cNvPr>
          <p:cNvGrpSpPr/>
          <p:nvPr/>
        </p:nvGrpSpPr>
        <p:grpSpPr>
          <a:xfrm>
            <a:off x="9119749" y="1299419"/>
            <a:ext cx="1913192" cy="4473317"/>
            <a:chOff x="9119749" y="1299419"/>
            <a:chExt cx="1913192" cy="4473317"/>
          </a:xfrm>
        </p:grpSpPr>
        <p:sp>
          <p:nvSpPr>
            <p:cNvPr id="2061" name="正方形/長方形 2060">
              <a:extLst>
                <a:ext uri="{FF2B5EF4-FFF2-40B4-BE49-F238E27FC236}">
                  <a16:creationId xmlns="" xmlns:a16="http://schemas.microsoft.com/office/drawing/2014/main" id="{C94EA4F7-53A8-4262-9AC8-557BD2CB888F}"/>
                </a:ext>
              </a:extLst>
            </p:cNvPr>
            <p:cNvSpPr/>
            <p:nvPr/>
          </p:nvSpPr>
          <p:spPr>
            <a:xfrm>
              <a:off x="9270494" y="1666145"/>
              <a:ext cx="1539877" cy="410659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92" name="グループ化 2091">
              <a:extLst>
                <a:ext uri="{FF2B5EF4-FFF2-40B4-BE49-F238E27FC236}">
                  <a16:creationId xmlns="" xmlns:a16="http://schemas.microsoft.com/office/drawing/2014/main" id="{69E07AA7-80E7-4DBC-B088-5A81E3D54EE0}"/>
                </a:ext>
              </a:extLst>
            </p:cNvPr>
            <p:cNvGrpSpPr/>
            <p:nvPr/>
          </p:nvGrpSpPr>
          <p:grpSpPr>
            <a:xfrm>
              <a:off x="9119749" y="1299419"/>
              <a:ext cx="1913192" cy="4021651"/>
              <a:chOff x="9119749" y="1299419"/>
              <a:chExt cx="1913192" cy="4021651"/>
            </a:xfrm>
          </p:grpSpPr>
          <p:sp>
            <p:nvSpPr>
              <p:cNvPr id="135" name="テキスト ボックス 134">
                <a:extLst>
                  <a:ext uri="{FF2B5EF4-FFF2-40B4-BE49-F238E27FC236}">
                    <a16:creationId xmlns="" xmlns:a16="http://schemas.microsoft.com/office/drawing/2014/main" id="{465908C5-09C5-439C-8599-08073C9DED47}"/>
                  </a:ext>
                </a:extLst>
              </p:cNvPr>
              <p:cNvSpPr txBox="1"/>
              <p:nvPr/>
            </p:nvSpPr>
            <p:spPr>
              <a:xfrm>
                <a:off x="9254332" y="1730164"/>
                <a:ext cx="1778609"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●●の</a:t>
                </a:r>
                <a:r>
                  <a:rPr kumimoji="1" lang="ja-JP" altLang="en-US" sz="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好きな飲み物ランキング</a:t>
                </a:r>
              </a:p>
            </p:txBody>
          </p:sp>
          <p:sp>
            <p:nvSpPr>
              <p:cNvPr id="137" name="テキスト ボックス 136">
                <a:extLst>
                  <a:ext uri="{FF2B5EF4-FFF2-40B4-BE49-F238E27FC236}">
                    <a16:creationId xmlns="" xmlns:a16="http://schemas.microsoft.com/office/drawing/2014/main" id="{89CCD6C8-87EC-4931-82B6-ADC3666BC61F}"/>
                  </a:ext>
                </a:extLst>
              </p:cNvPr>
              <p:cNvSpPr txBox="1"/>
              <p:nvPr/>
            </p:nvSpPr>
            <p:spPr>
              <a:xfrm>
                <a:off x="9272261" y="4366963"/>
                <a:ext cx="1677719" cy="954107"/>
              </a:xfrm>
              <a:prstGeom prst="rect">
                <a:avLst/>
              </a:prstGeom>
              <a:noFill/>
            </p:spPr>
            <p:txBody>
              <a:bodyPr wrap="square">
                <a:spAutoFit/>
              </a:bodyPr>
              <a:lstStyle/>
              <a:p>
                <a:r>
                  <a:rPr lang="en-US" altLang="ja-JP" sz="800" b="1" dirty="0" smtClean="0"/>
                  <a:t>3</a:t>
                </a:r>
                <a:r>
                  <a:rPr lang="ja-JP" altLang="en-US" sz="800" b="1" dirty="0"/>
                  <a:t>位　</a:t>
                </a:r>
                <a:r>
                  <a:rPr lang="en-US" altLang="ja-JP" sz="800" b="1" dirty="0" smtClean="0"/>
                  <a:t>『</a:t>
                </a:r>
                <a:r>
                  <a:rPr lang="ja-JP" altLang="en-US" sz="800" b="1" dirty="0" smtClean="0"/>
                  <a:t>レッドブル</a:t>
                </a:r>
                <a:r>
                  <a:rPr lang="en-US" altLang="ja-JP" sz="800" b="1" dirty="0" smtClean="0"/>
                  <a:t>』</a:t>
                </a:r>
              </a:p>
              <a:p>
                <a:endParaRPr lang="ja-JP" altLang="en-US" sz="800" b="1" dirty="0"/>
              </a:p>
              <a:p>
                <a:r>
                  <a:rPr lang="ja-JP" altLang="en-US" sz="800" dirty="0" smtClean="0"/>
                  <a:t>理由　甘い</a:t>
                </a:r>
                <a:r>
                  <a:rPr lang="ja-JP" altLang="en-US" sz="800" dirty="0"/>
                  <a:t>けど良く効く。飲めば目覚める</a:t>
                </a:r>
                <a:r>
                  <a:rPr lang="ja-JP" altLang="en-US" sz="800" dirty="0" smtClean="0"/>
                  <a:t>。</a:t>
                </a:r>
                <a:endParaRPr lang="en-US" altLang="ja-JP" sz="800" dirty="0" smtClean="0"/>
              </a:p>
              <a:p>
                <a:r>
                  <a:rPr lang="en-US" altLang="ja-JP" sz="800" dirty="0" smtClean="0"/>
                  <a:t>※</a:t>
                </a:r>
                <a:r>
                  <a:rPr lang="ja-JP" altLang="en-US" sz="800" dirty="0"/>
                  <a:t>効能には個人差しかありません。喉越し爽やか！スッキリとした味い。</a:t>
                </a:r>
                <a:r>
                  <a:rPr lang="en-US" altLang="ja-JP" sz="800" dirty="0"/>
                  <a:t>※</a:t>
                </a:r>
                <a:r>
                  <a:rPr lang="ja-JP" altLang="en-US" sz="800" dirty="0"/>
                  <a:t>嘘です。</a:t>
                </a:r>
              </a:p>
            </p:txBody>
          </p:sp>
          <p:sp>
            <p:nvSpPr>
              <p:cNvPr id="139" name="テキスト ボックス 138">
                <a:extLst>
                  <a:ext uri="{FF2B5EF4-FFF2-40B4-BE49-F238E27FC236}">
                    <a16:creationId xmlns="" xmlns:a16="http://schemas.microsoft.com/office/drawing/2014/main" id="{9546A9B9-6DDC-4314-B016-AACD7CD5E776}"/>
                  </a:ext>
                </a:extLst>
              </p:cNvPr>
              <p:cNvSpPr txBox="1"/>
              <p:nvPr/>
            </p:nvSpPr>
            <p:spPr>
              <a:xfrm>
                <a:off x="9268164" y="3383112"/>
                <a:ext cx="1542207" cy="830997"/>
              </a:xfrm>
              <a:prstGeom prst="rect">
                <a:avLst/>
              </a:prstGeom>
              <a:noFill/>
            </p:spPr>
            <p:txBody>
              <a:bodyPr wrap="square">
                <a:spAutoFit/>
              </a:bodyPr>
              <a:lstStyle/>
              <a:p>
                <a:r>
                  <a:rPr lang="en-US" altLang="ja-JP" sz="800" b="1" dirty="0"/>
                  <a:t>2</a:t>
                </a:r>
                <a:r>
                  <a:rPr lang="ja-JP" altLang="en-US" sz="800" b="1" dirty="0" smtClean="0"/>
                  <a:t>位</a:t>
                </a:r>
                <a:r>
                  <a:rPr lang="ja-JP" altLang="en-US" sz="800" b="1" dirty="0"/>
                  <a:t>　</a:t>
                </a:r>
                <a:r>
                  <a:rPr lang="en-US" altLang="ja-JP" sz="800" b="1" dirty="0" smtClean="0"/>
                  <a:t>『RED</a:t>
                </a:r>
                <a:r>
                  <a:rPr lang="ja-JP" altLang="en-US" sz="800" b="1" dirty="0"/>
                  <a:t>　</a:t>
                </a:r>
                <a:r>
                  <a:rPr lang="en-US" altLang="ja-JP" sz="800" b="1" dirty="0" smtClean="0"/>
                  <a:t>BULL』</a:t>
                </a:r>
              </a:p>
              <a:p>
                <a:endParaRPr lang="en-US" altLang="ja-JP" sz="800" b="1" dirty="0"/>
              </a:p>
              <a:p>
                <a:r>
                  <a:rPr lang="ja-JP" altLang="en-US" sz="800" dirty="0" smtClean="0"/>
                  <a:t>理由　税込</a:t>
                </a:r>
                <a:r>
                  <a:rPr lang="en-US" altLang="ja-JP" sz="800" dirty="0"/>
                  <a:t>206</a:t>
                </a:r>
                <a:r>
                  <a:rPr lang="ja-JP" altLang="en-US" sz="800" dirty="0"/>
                  <a:t>円</a:t>
                </a:r>
                <a:r>
                  <a:rPr lang="ja-JP" altLang="en-US" sz="800" dirty="0" smtClean="0"/>
                  <a:t>。</a:t>
                </a:r>
                <a:endParaRPr lang="en-US" altLang="ja-JP" sz="800" dirty="0" smtClean="0"/>
              </a:p>
              <a:p>
                <a:r>
                  <a:rPr lang="ja-JP" altLang="en-US" sz="800" dirty="0" smtClean="0"/>
                  <a:t>絶妙</a:t>
                </a:r>
                <a:r>
                  <a:rPr lang="ja-JP" altLang="en-US" sz="800" dirty="0"/>
                  <a:t>にたか安い！</a:t>
                </a:r>
              </a:p>
              <a:p>
                <a:r>
                  <a:rPr lang="en-US" altLang="ja-JP" sz="800" dirty="0"/>
                  <a:t>160</a:t>
                </a:r>
                <a:r>
                  <a:rPr lang="ja-JP" altLang="en-US" sz="800" dirty="0"/>
                  <a:t>円にまけてくれへん？</a:t>
                </a:r>
              </a:p>
              <a:p>
                <a:r>
                  <a:rPr lang="ja-JP" altLang="en-US" sz="800" dirty="0"/>
                  <a:t>だめかー。（</a:t>
                </a:r>
                <a:r>
                  <a:rPr lang="en-US" altLang="ja-JP" sz="800" dirty="0"/>
                  <a:t>´</a:t>
                </a:r>
                <a:r>
                  <a:rPr lang="ja-JP" altLang="en-US" sz="800" dirty="0"/>
                  <a:t>・</a:t>
                </a:r>
                <a:r>
                  <a:rPr lang="en-US" altLang="ja-JP" sz="800" dirty="0"/>
                  <a:t>ω</a:t>
                </a:r>
                <a:r>
                  <a:rPr lang="ja-JP" altLang="en-US" sz="800" dirty="0"/>
                  <a:t>・｀）</a:t>
                </a:r>
              </a:p>
            </p:txBody>
          </p:sp>
          <p:sp>
            <p:nvSpPr>
              <p:cNvPr id="141" name="テキスト ボックス 140">
                <a:extLst>
                  <a:ext uri="{FF2B5EF4-FFF2-40B4-BE49-F238E27FC236}">
                    <a16:creationId xmlns="" xmlns:a16="http://schemas.microsoft.com/office/drawing/2014/main" id="{363548F8-06CA-4F26-BA5F-791F5BD0E062}"/>
                  </a:ext>
                </a:extLst>
              </p:cNvPr>
              <p:cNvSpPr txBox="1"/>
              <p:nvPr/>
            </p:nvSpPr>
            <p:spPr>
              <a:xfrm>
                <a:off x="9223032" y="1945608"/>
                <a:ext cx="1435266" cy="584775"/>
              </a:xfrm>
              <a:prstGeom prst="rect">
                <a:avLst/>
              </a:prstGeom>
              <a:noFill/>
            </p:spPr>
            <p:txBody>
              <a:bodyPr wrap="square">
                <a:spAutoFit/>
              </a:bodyPr>
              <a:lstStyle/>
              <a:p>
                <a:r>
                  <a:rPr lang="ja-JP" altLang="en-US" sz="800" b="1" dirty="0" smtClean="0"/>
                  <a:t>１位　</a:t>
                </a:r>
                <a:r>
                  <a:rPr lang="en-US" altLang="ja-JP" sz="800" b="1" dirty="0" smtClean="0"/>
                  <a:t>『AYATAKA』</a:t>
                </a:r>
              </a:p>
              <a:p>
                <a:endParaRPr lang="en-US" altLang="ja-JP" sz="800" dirty="0"/>
              </a:p>
              <a:p>
                <a:r>
                  <a:rPr lang="ja-JP" altLang="en-US" sz="800" dirty="0" smtClean="0"/>
                  <a:t>理由　いと</a:t>
                </a:r>
                <a:r>
                  <a:rPr lang="ja-JP" altLang="en-US" sz="800" dirty="0"/>
                  <a:t>うまし。</a:t>
                </a:r>
              </a:p>
              <a:p>
                <a:r>
                  <a:rPr lang="ja-JP" altLang="en-US" sz="800" dirty="0"/>
                  <a:t>　</a:t>
                </a:r>
                <a:r>
                  <a:rPr lang="ja-JP" altLang="en-US" sz="800" dirty="0" smtClean="0"/>
                  <a:t>　　阿部</a:t>
                </a:r>
                <a:r>
                  <a:rPr lang="ja-JP" altLang="en-US" sz="800" dirty="0"/>
                  <a:t>寛も言っている。</a:t>
                </a:r>
                <a:endParaRPr lang="ja-JP" altLang="en-US" dirty="0"/>
              </a:p>
            </p:txBody>
          </p:sp>
          <p:pic>
            <p:nvPicPr>
              <p:cNvPr id="2058" name="図 2057">
                <a:extLst>
                  <a:ext uri="{FF2B5EF4-FFF2-40B4-BE49-F238E27FC236}">
                    <a16:creationId xmlns="" xmlns:a16="http://schemas.microsoft.com/office/drawing/2014/main" id="{846FE29D-BC5D-4338-B84E-3068CEEB4B5A}"/>
                  </a:ext>
                </a:extLst>
              </p:cNvPr>
              <p:cNvPicPr>
                <a:picLocks noChangeAspect="1"/>
              </p:cNvPicPr>
              <p:nvPr/>
            </p:nvPicPr>
            <p:blipFill>
              <a:blip r:embed="rId18"/>
              <a:stretch>
                <a:fillRect/>
              </a:stretch>
            </p:blipFill>
            <p:spPr>
              <a:xfrm>
                <a:off x="10251174" y="3406453"/>
                <a:ext cx="510407" cy="485637"/>
              </a:xfrm>
              <a:prstGeom prst="rect">
                <a:avLst/>
              </a:prstGeom>
            </p:spPr>
          </p:pic>
          <p:pic>
            <p:nvPicPr>
              <p:cNvPr id="2060" name="図 2059">
                <a:extLst>
                  <a:ext uri="{FF2B5EF4-FFF2-40B4-BE49-F238E27FC236}">
                    <a16:creationId xmlns="" xmlns:a16="http://schemas.microsoft.com/office/drawing/2014/main" id="{7CC1E148-99C9-4136-8011-378EE744B843}"/>
                  </a:ext>
                </a:extLst>
              </p:cNvPr>
              <p:cNvPicPr>
                <a:picLocks noChangeAspect="1"/>
              </p:cNvPicPr>
              <p:nvPr/>
            </p:nvPicPr>
            <p:blipFill>
              <a:blip r:embed="rId19"/>
              <a:stretch>
                <a:fillRect/>
              </a:stretch>
            </p:blipFill>
            <p:spPr>
              <a:xfrm>
                <a:off x="9119749" y="2454412"/>
                <a:ext cx="1641832" cy="680429"/>
              </a:xfrm>
              <a:prstGeom prst="rect">
                <a:avLst/>
              </a:prstGeom>
            </p:spPr>
          </p:pic>
          <p:pic>
            <p:nvPicPr>
              <p:cNvPr id="2059" name="図 2058">
                <a:extLst>
                  <a:ext uri="{FF2B5EF4-FFF2-40B4-BE49-F238E27FC236}">
                    <a16:creationId xmlns="" xmlns:a16="http://schemas.microsoft.com/office/drawing/2014/main" id="{CC7DDCAF-504F-4A2C-BF05-89FFF9E73BA2}"/>
                  </a:ext>
                </a:extLst>
              </p:cNvPr>
              <p:cNvPicPr>
                <a:picLocks noChangeAspect="1"/>
              </p:cNvPicPr>
              <p:nvPr/>
            </p:nvPicPr>
            <p:blipFill>
              <a:blip r:embed="rId20"/>
              <a:stretch>
                <a:fillRect/>
              </a:stretch>
            </p:blipFill>
            <p:spPr>
              <a:xfrm>
                <a:off x="10382154" y="1905032"/>
                <a:ext cx="504852" cy="479243"/>
              </a:xfrm>
              <a:prstGeom prst="rect">
                <a:avLst/>
              </a:prstGeom>
            </p:spPr>
          </p:pic>
          <p:pic>
            <p:nvPicPr>
              <p:cNvPr id="2078" name="図 2077">
                <a:extLst>
                  <a:ext uri="{FF2B5EF4-FFF2-40B4-BE49-F238E27FC236}">
                    <a16:creationId xmlns="" xmlns:a16="http://schemas.microsoft.com/office/drawing/2014/main" id="{14FC8E7F-50DA-4BA9-8170-A854A984F1E1}"/>
                  </a:ext>
                </a:extLst>
              </p:cNvPr>
              <p:cNvPicPr>
                <a:picLocks noChangeAspect="1"/>
              </p:cNvPicPr>
              <p:nvPr/>
            </p:nvPicPr>
            <p:blipFill>
              <a:blip r:embed="rId7"/>
              <a:stretch>
                <a:fillRect/>
              </a:stretch>
            </p:blipFill>
            <p:spPr>
              <a:xfrm rot="3369583">
                <a:off x="10470257" y="1124401"/>
                <a:ext cx="365423" cy="715459"/>
              </a:xfrm>
              <a:prstGeom prst="rect">
                <a:avLst/>
              </a:prstGeom>
            </p:spPr>
          </p:pic>
        </p:grpSp>
      </p:grpSp>
      <p:grpSp>
        <p:nvGrpSpPr>
          <p:cNvPr id="2094" name="グループ化 2093">
            <a:extLst>
              <a:ext uri="{FF2B5EF4-FFF2-40B4-BE49-F238E27FC236}">
                <a16:creationId xmlns="" xmlns:a16="http://schemas.microsoft.com/office/drawing/2014/main" id="{66DDC10F-8B4F-48BA-84A6-E662AF0521A5}"/>
              </a:ext>
            </a:extLst>
          </p:cNvPr>
          <p:cNvGrpSpPr/>
          <p:nvPr/>
        </p:nvGrpSpPr>
        <p:grpSpPr>
          <a:xfrm>
            <a:off x="10876801" y="1034026"/>
            <a:ext cx="1967622" cy="4738710"/>
            <a:chOff x="10876801" y="1068316"/>
            <a:chExt cx="1967622" cy="4738710"/>
          </a:xfrm>
        </p:grpSpPr>
        <p:grpSp>
          <p:nvGrpSpPr>
            <p:cNvPr id="2066" name="グループ化 2065">
              <a:extLst>
                <a:ext uri="{FF2B5EF4-FFF2-40B4-BE49-F238E27FC236}">
                  <a16:creationId xmlns="" xmlns:a16="http://schemas.microsoft.com/office/drawing/2014/main" id="{74AE2F80-3F9C-44BD-9D81-86D9382D6906}"/>
                </a:ext>
              </a:extLst>
            </p:cNvPr>
            <p:cNvGrpSpPr/>
            <p:nvPr/>
          </p:nvGrpSpPr>
          <p:grpSpPr>
            <a:xfrm>
              <a:off x="10876801" y="1652042"/>
              <a:ext cx="1753237" cy="4154984"/>
              <a:chOff x="10907014" y="1621623"/>
              <a:chExt cx="1722642" cy="4251653"/>
            </a:xfrm>
          </p:grpSpPr>
          <p:sp>
            <p:nvSpPr>
              <p:cNvPr id="2065" name="正方形/長方形 2064">
                <a:extLst>
                  <a:ext uri="{FF2B5EF4-FFF2-40B4-BE49-F238E27FC236}">
                    <a16:creationId xmlns="" xmlns:a16="http://schemas.microsoft.com/office/drawing/2014/main" id="{3E2F6811-9EB5-44D6-919B-BC7A53C6200B}"/>
                  </a:ext>
                </a:extLst>
              </p:cNvPr>
              <p:cNvSpPr/>
              <p:nvPr/>
            </p:nvSpPr>
            <p:spPr>
              <a:xfrm>
                <a:off x="10932051" y="1635256"/>
                <a:ext cx="1619170" cy="4165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テキスト ボックス 148">
                <a:extLst>
                  <a:ext uri="{FF2B5EF4-FFF2-40B4-BE49-F238E27FC236}">
                    <a16:creationId xmlns="" xmlns:a16="http://schemas.microsoft.com/office/drawing/2014/main" id="{5D4744DF-0311-483C-8569-68EF7E949923}"/>
                  </a:ext>
                </a:extLst>
              </p:cNvPr>
              <p:cNvSpPr txBox="1"/>
              <p:nvPr/>
            </p:nvSpPr>
            <p:spPr>
              <a:xfrm>
                <a:off x="10907014" y="1621623"/>
                <a:ext cx="1722642" cy="4251653"/>
              </a:xfrm>
              <a:prstGeom prst="rect">
                <a:avLst/>
              </a:prstGeom>
              <a:solidFill>
                <a:schemeClr val="accent4">
                  <a:lumMod val="60000"/>
                  <a:lumOff val="40000"/>
                </a:schemeClr>
              </a:solidFill>
              <a:ln>
                <a:noFill/>
              </a:ln>
            </p:spPr>
            <p:txBody>
              <a:bodyPr wrap="square">
                <a:spAutoFit/>
              </a:bodyPr>
              <a:lstStyle/>
              <a:p>
                <a:r>
                  <a:rPr lang="ja-JP" altLang="en-US" sz="800" b="1" dirty="0" smtClean="0"/>
                  <a:t>●●</a:t>
                </a:r>
                <a:r>
                  <a:rPr lang="ja-JP" altLang="en-US" sz="800" b="1" dirty="0" smtClean="0"/>
                  <a:t>の</a:t>
                </a:r>
                <a:r>
                  <a:rPr lang="ja-JP" altLang="en-US" sz="800" b="1" dirty="0"/>
                  <a:t>好き</a:t>
                </a:r>
                <a:r>
                  <a:rPr lang="ja-JP" altLang="en-US" sz="800" b="1" dirty="0" smtClean="0"/>
                  <a:t>なタモリ</a:t>
                </a:r>
                <a:r>
                  <a:rPr lang="ja-JP" altLang="en-US" sz="800" b="1" dirty="0"/>
                  <a:t>さんの名言</a:t>
                </a:r>
                <a:r>
                  <a:rPr lang="ja-JP" altLang="en-US" sz="800" b="1" dirty="0" smtClean="0"/>
                  <a:t>ランキング</a:t>
                </a:r>
                <a:endParaRPr lang="en-US" altLang="ja-JP" sz="800" b="1" dirty="0" smtClean="0"/>
              </a:p>
              <a:p>
                <a:endParaRPr lang="en-US" altLang="ja-JP" sz="800" b="1" dirty="0"/>
              </a:p>
              <a:p>
                <a:endParaRPr lang="en-US" altLang="ja-JP" sz="800" b="1" dirty="0" smtClean="0"/>
              </a:p>
              <a:p>
                <a:endParaRPr lang="en-US" altLang="ja-JP" sz="800" b="1" dirty="0"/>
              </a:p>
              <a:p>
                <a:endParaRPr lang="ja-JP" altLang="en-US" sz="800" b="1" dirty="0"/>
              </a:p>
              <a:p>
                <a:r>
                  <a:rPr lang="en-US" altLang="ja-JP" sz="800" b="1" dirty="0" smtClean="0"/>
                  <a:t>1</a:t>
                </a:r>
                <a:r>
                  <a:rPr lang="ja-JP" altLang="en-US" sz="800" b="1" dirty="0" smtClean="0"/>
                  <a:t>位</a:t>
                </a:r>
                <a:r>
                  <a:rPr lang="en-US" altLang="ja-JP" sz="800" b="1" dirty="0" smtClean="0"/>
                  <a:t>『</a:t>
                </a:r>
                <a:r>
                  <a:rPr lang="ja-JP" altLang="en-US" sz="800" b="1" dirty="0" smtClean="0"/>
                  <a:t>私</a:t>
                </a:r>
                <a:r>
                  <a:rPr lang="ja-JP" altLang="en-US" sz="800" b="1" dirty="0"/>
                  <a:t>もあなたの数多くの作品のひとつ</a:t>
                </a:r>
                <a:r>
                  <a:rPr lang="ja-JP" altLang="en-US" sz="800" b="1" dirty="0" smtClean="0"/>
                  <a:t>です</a:t>
                </a:r>
                <a:r>
                  <a:rPr lang="en-US" altLang="ja-JP" sz="800" dirty="0" smtClean="0"/>
                  <a:t>』</a:t>
                </a:r>
                <a:endParaRPr lang="ja-JP" altLang="en-US" sz="800" dirty="0"/>
              </a:p>
              <a:p>
                <a:endParaRPr lang="ja-JP" altLang="en-US" sz="800" dirty="0"/>
              </a:p>
              <a:p>
                <a:r>
                  <a:rPr lang="ja-JP" altLang="en-US" sz="800" dirty="0"/>
                  <a:t>これはもう有名ですよね。赤塚不二夫への弔辞の最後の言葉です。売れる前から支えてくれた事の感謝の念が込められています。こういう事を言える関係性が素敵ですよね。</a:t>
                </a:r>
                <a:endParaRPr lang="en-US" altLang="ja-JP" sz="800" dirty="0"/>
              </a:p>
              <a:p>
                <a:endParaRPr lang="en-US" altLang="ja-JP" sz="800" b="1" dirty="0"/>
              </a:p>
              <a:p>
                <a:r>
                  <a:rPr lang="en-US" altLang="ja-JP" sz="800" b="1" dirty="0" smtClean="0"/>
                  <a:t>2</a:t>
                </a:r>
                <a:r>
                  <a:rPr lang="ja-JP" altLang="en-US" sz="800" b="1" dirty="0" smtClean="0"/>
                  <a:t>位</a:t>
                </a:r>
                <a:r>
                  <a:rPr lang="en-US" altLang="ja-JP" sz="800" b="1" dirty="0" smtClean="0"/>
                  <a:t>『</a:t>
                </a:r>
                <a:r>
                  <a:rPr lang="ja-JP" altLang="en-US" sz="800" b="1" dirty="0" smtClean="0"/>
                  <a:t>社会性</a:t>
                </a:r>
                <a:r>
                  <a:rPr lang="ja-JP" altLang="en-US" sz="800" b="1" dirty="0"/>
                  <a:t>あるよ</a:t>
                </a:r>
                <a:r>
                  <a:rPr lang="ja-JP" altLang="en-US" sz="800" b="1" dirty="0" smtClean="0"/>
                  <a:t>ね</a:t>
                </a:r>
                <a:r>
                  <a:rPr lang="en-US" altLang="ja-JP" sz="800" b="1" dirty="0" smtClean="0"/>
                  <a:t>』</a:t>
                </a:r>
                <a:endParaRPr lang="ja-JP" altLang="en-US" sz="800" b="1" dirty="0"/>
              </a:p>
              <a:p>
                <a:r>
                  <a:rPr lang="ja-JP" altLang="en-US" sz="800" dirty="0"/>
                  <a:t>ソラミミストの安斉肇さんがテレフォンショッキングに出演した際、空耳アワー投稿の常連さん</a:t>
                </a:r>
                <a:r>
                  <a:rPr lang="en-US" altLang="ja-JP" sz="800" dirty="0"/>
                  <a:t>(</a:t>
                </a:r>
                <a:r>
                  <a:rPr lang="ja-JP" altLang="en-US" sz="800" dirty="0"/>
                  <a:t>素人</a:t>
                </a:r>
                <a:r>
                  <a:rPr lang="en-US" altLang="ja-JP" sz="800" dirty="0"/>
                  <a:t>)</a:t>
                </a:r>
                <a:r>
                  <a:rPr lang="ja-JP" altLang="en-US" sz="800" dirty="0"/>
                  <a:t>からお祝い電報が届き思わず出た言葉です。安斉さんとうひゃうひゃ笑ってました。私も笑いました。</a:t>
                </a:r>
              </a:p>
              <a:p>
                <a:endParaRPr lang="ja-JP" altLang="en-US" sz="800" dirty="0"/>
              </a:p>
              <a:p>
                <a:r>
                  <a:rPr lang="en-US" altLang="ja-JP" sz="800" b="1" dirty="0" smtClean="0"/>
                  <a:t>3</a:t>
                </a:r>
                <a:r>
                  <a:rPr lang="ja-JP" altLang="en-US" sz="800" b="1" dirty="0" smtClean="0"/>
                  <a:t>位</a:t>
                </a:r>
                <a:r>
                  <a:rPr lang="en-US" altLang="ja-JP" sz="800" b="1" dirty="0" smtClean="0"/>
                  <a:t>『</a:t>
                </a:r>
                <a:r>
                  <a:rPr lang="ja-JP" altLang="en-US" sz="800" b="1" dirty="0" smtClean="0"/>
                  <a:t>解散</a:t>
                </a:r>
                <a:r>
                  <a:rPr lang="ja-JP" altLang="en-US" sz="800" b="1" dirty="0"/>
                  <a:t>しないと</a:t>
                </a:r>
                <a:r>
                  <a:rPr lang="ja-JP" altLang="en-US" sz="800" b="1" dirty="0" smtClean="0"/>
                  <a:t>思ってた</a:t>
                </a:r>
                <a:r>
                  <a:rPr lang="en-US" altLang="ja-JP" sz="800" b="1" dirty="0" smtClean="0"/>
                  <a:t>』</a:t>
                </a:r>
                <a:endParaRPr lang="ja-JP" altLang="en-US" sz="800" b="1" dirty="0"/>
              </a:p>
              <a:p>
                <a:endParaRPr lang="ja-JP" altLang="en-US" sz="800" dirty="0"/>
              </a:p>
              <a:p>
                <a:r>
                  <a:rPr lang="en-US" altLang="ja-JP" sz="800" dirty="0"/>
                  <a:t>BLANKEY JET CITY</a:t>
                </a:r>
                <a:r>
                  <a:rPr lang="ja-JP" altLang="en-US" sz="800" dirty="0"/>
                  <a:t>が解散発表後、最後の</a:t>
                </a:r>
                <a:r>
                  <a:rPr lang="en-US" altLang="ja-JP" sz="800" dirty="0"/>
                  <a:t>M</a:t>
                </a:r>
                <a:r>
                  <a:rPr lang="ja-JP" altLang="en-US" sz="800" dirty="0"/>
                  <a:t>ステ出演時にタモリさんが残念そうに言った一言。本当になんで解散してしまったんでしょうか。「</a:t>
                </a:r>
                <a:r>
                  <a:rPr lang="en-US" altLang="ja-JP" sz="800" dirty="0"/>
                  <a:t>SPAGHETTI HAIR</a:t>
                </a:r>
                <a:r>
                  <a:rPr lang="ja-JP" altLang="en-US" sz="800" dirty="0"/>
                  <a:t>」の歌詞がすごく面白いのでオススメです</a:t>
                </a:r>
                <a:r>
                  <a:rPr lang="ja-JP" altLang="en-US" sz="800" dirty="0" smtClean="0"/>
                  <a:t>。</a:t>
                </a:r>
                <a:endParaRPr lang="en-US" altLang="ja-JP" sz="800" dirty="0" smtClean="0"/>
              </a:p>
            </p:txBody>
          </p:sp>
        </p:grpSp>
        <p:pic>
          <p:nvPicPr>
            <p:cNvPr id="2079" name="図 2078">
              <a:extLst>
                <a:ext uri="{FF2B5EF4-FFF2-40B4-BE49-F238E27FC236}">
                  <a16:creationId xmlns="" xmlns:a16="http://schemas.microsoft.com/office/drawing/2014/main" id="{97CFC9C5-2E9B-400E-97DC-7914E10C1DE2}"/>
                </a:ext>
              </a:extLst>
            </p:cNvPr>
            <p:cNvPicPr>
              <a:picLocks noChangeAspect="1"/>
            </p:cNvPicPr>
            <p:nvPr/>
          </p:nvPicPr>
          <p:blipFill>
            <a:blip r:embed="rId7"/>
            <a:stretch>
              <a:fillRect/>
            </a:stretch>
          </p:blipFill>
          <p:spPr>
            <a:xfrm rot="2110298">
              <a:off x="12397949" y="1068316"/>
              <a:ext cx="446474" cy="874149"/>
            </a:xfrm>
            <a:prstGeom prst="rect">
              <a:avLst/>
            </a:prstGeom>
          </p:spPr>
        </p:pic>
      </p:grpSp>
      <p:grpSp>
        <p:nvGrpSpPr>
          <p:cNvPr id="2095" name="グループ化 2094">
            <a:extLst>
              <a:ext uri="{FF2B5EF4-FFF2-40B4-BE49-F238E27FC236}">
                <a16:creationId xmlns="" xmlns:a16="http://schemas.microsoft.com/office/drawing/2014/main" id="{D3871D74-9724-472B-940C-63AD12AB050C}"/>
              </a:ext>
            </a:extLst>
          </p:cNvPr>
          <p:cNvGrpSpPr/>
          <p:nvPr/>
        </p:nvGrpSpPr>
        <p:grpSpPr>
          <a:xfrm>
            <a:off x="110443" y="5093660"/>
            <a:ext cx="2470451" cy="4475873"/>
            <a:chOff x="110443" y="5093660"/>
            <a:chExt cx="2470451" cy="4475873"/>
          </a:xfrm>
        </p:grpSpPr>
        <p:grpSp>
          <p:nvGrpSpPr>
            <p:cNvPr id="123" name="グループ化 122">
              <a:extLst>
                <a:ext uri="{FF2B5EF4-FFF2-40B4-BE49-F238E27FC236}">
                  <a16:creationId xmlns="" xmlns:a16="http://schemas.microsoft.com/office/drawing/2014/main" id="{C33F4C69-B53F-43BB-B26D-78D775F9111D}"/>
                </a:ext>
              </a:extLst>
            </p:cNvPr>
            <p:cNvGrpSpPr/>
            <p:nvPr/>
          </p:nvGrpSpPr>
          <p:grpSpPr>
            <a:xfrm>
              <a:off x="110443" y="5852488"/>
              <a:ext cx="2171882" cy="3717045"/>
              <a:chOff x="224104" y="5975861"/>
              <a:chExt cx="3161946" cy="3635211"/>
            </a:xfrm>
            <a:solidFill>
              <a:srgbClr val="FFCCFF"/>
            </a:solidFill>
          </p:grpSpPr>
          <p:sp>
            <p:nvSpPr>
              <p:cNvPr id="114" name="正方形/長方形 113">
                <a:extLst>
                  <a:ext uri="{FF2B5EF4-FFF2-40B4-BE49-F238E27FC236}">
                    <a16:creationId xmlns="" xmlns:a16="http://schemas.microsoft.com/office/drawing/2014/main" id="{AA3FC649-D680-4EEE-9E5A-595C27FEE85C}"/>
                  </a:ext>
                </a:extLst>
              </p:cNvPr>
              <p:cNvSpPr/>
              <p:nvPr/>
            </p:nvSpPr>
            <p:spPr>
              <a:xfrm>
                <a:off x="224197" y="5975861"/>
                <a:ext cx="3161853" cy="3625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 name="グループ化 70">
                <a:extLst>
                  <a:ext uri="{FF2B5EF4-FFF2-40B4-BE49-F238E27FC236}">
                    <a16:creationId xmlns="" xmlns:a16="http://schemas.microsoft.com/office/drawing/2014/main" id="{ECE481A2-923F-4215-A3BE-899D0189A063}"/>
                  </a:ext>
                </a:extLst>
              </p:cNvPr>
              <p:cNvGrpSpPr/>
              <p:nvPr/>
            </p:nvGrpSpPr>
            <p:grpSpPr>
              <a:xfrm>
                <a:off x="224104" y="6014115"/>
                <a:ext cx="3144233" cy="3596957"/>
                <a:chOff x="301093" y="6089899"/>
                <a:chExt cx="2794677" cy="3596957"/>
              </a:xfrm>
              <a:grpFill/>
            </p:grpSpPr>
            <p:sp>
              <p:nvSpPr>
                <p:cNvPr id="69" name="テキスト ボックス 68">
                  <a:extLst>
                    <a:ext uri="{FF2B5EF4-FFF2-40B4-BE49-F238E27FC236}">
                      <a16:creationId xmlns="" xmlns:a16="http://schemas.microsoft.com/office/drawing/2014/main" id="{637A71F2-8938-48B7-8A29-A5E40DE12015}"/>
                    </a:ext>
                  </a:extLst>
                </p:cNvPr>
                <p:cNvSpPr txBox="1"/>
                <p:nvPr/>
              </p:nvSpPr>
              <p:spPr>
                <a:xfrm>
                  <a:off x="301093" y="6089899"/>
                  <a:ext cx="2794677" cy="3596957"/>
                </a:xfrm>
                <a:prstGeom prst="rect">
                  <a:avLst/>
                </a:prstGeom>
                <a:grpFill/>
                <a:ln>
                  <a:noFill/>
                </a:ln>
              </p:spPr>
              <p:txBody>
                <a:bodyPr wrap="square">
                  <a:spAutoFit/>
                </a:bodyPr>
                <a:lstStyle/>
                <a:p>
                  <a:r>
                    <a:rPr lang="ja-JP" altLang="en-US" sz="900" b="1" dirty="0" smtClean="0"/>
                    <a:t>◎◎の</a:t>
                  </a:r>
                  <a:r>
                    <a:rPr lang="ja-JP" altLang="en-US" sz="900" b="1" dirty="0" smtClean="0"/>
                    <a:t>好き</a:t>
                  </a:r>
                  <a:r>
                    <a:rPr lang="ja-JP" altLang="en-US" sz="900" b="1" dirty="0"/>
                    <a:t>なチョコミントランキング</a:t>
                  </a:r>
                </a:p>
                <a:p>
                  <a:endParaRPr lang="ja-JP" altLang="en-US" sz="800" dirty="0"/>
                </a:p>
                <a:p>
                  <a:endParaRPr lang="en-US" altLang="ja-JP" sz="800" b="1" dirty="0" smtClean="0"/>
                </a:p>
                <a:p>
                  <a:r>
                    <a:rPr lang="ja-JP" altLang="en-US" sz="800" b="1" dirty="0" smtClean="0"/>
                    <a:t>１位</a:t>
                  </a:r>
                  <a:r>
                    <a:rPr lang="en-US" altLang="ja-JP" sz="800" b="1" dirty="0" smtClean="0"/>
                    <a:t>『</a:t>
                  </a:r>
                  <a:r>
                    <a:rPr lang="ja-JP" altLang="en-US" sz="800" b="1" dirty="0" smtClean="0"/>
                    <a:t>ガリガリ</a:t>
                  </a:r>
                  <a:r>
                    <a:rPr lang="ja-JP" altLang="en-US" sz="800" b="1" dirty="0"/>
                    <a:t>君</a:t>
                  </a:r>
                  <a:r>
                    <a:rPr lang="ja-JP" altLang="en-US" sz="800" b="1" dirty="0" smtClean="0"/>
                    <a:t>リッチ</a:t>
                  </a:r>
                  <a:r>
                    <a:rPr lang="en-US" altLang="ja-JP" sz="800" b="1" dirty="0" smtClean="0"/>
                    <a:t>』</a:t>
                  </a:r>
                  <a:endParaRPr lang="en-US" altLang="ja-JP" sz="800" b="1" dirty="0"/>
                </a:p>
                <a:p>
                  <a:endParaRPr lang="ja-JP" altLang="en-US" sz="800" dirty="0"/>
                </a:p>
                <a:p>
                  <a:endParaRPr lang="ja-JP" altLang="en-US" sz="800" dirty="0"/>
                </a:p>
                <a:p>
                  <a:r>
                    <a:rPr lang="ja-JP" altLang="en-US" sz="800" dirty="0"/>
                    <a:t>理由　</a:t>
                  </a:r>
                  <a:endParaRPr lang="en-US" altLang="ja-JP" sz="800" dirty="0" smtClean="0"/>
                </a:p>
                <a:p>
                  <a:r>
                    <a:rPr lang="ja-JP" altLang="en-US" sz="800" dirty="0" smtClean="0"/>
                    <a:t>チョコミントアイス</a:t>
                  </a:r>
                  <a:r>
                    <a:rPr lang="ja-JP" altLang="en-US" sz="800" dirty="0"/>
                    <a:t>といえばこれ。ミントの強さとチョコのバランスが神。赤城乳業様様です。　　　　　　　　　　　　　　　</a:t>
                  </a:r>
                </a:p>
                <a:p>
                  <a:endParaRPr lang="ja-JP" altLang="en-US" sz="800" dirty="0"/>
                </a:p>
                <a:p>
                  <a:endParaRPr lang="en-US" altLang="ja-JP" sz="800" b="1" dirty="0" smtClean="0"/>
                </a:p>
                <a:p>
                  <a:r>
                    <a:rPr lang="ja-JP" altLang="en-US" sz="700" b="1" dirty="0" smtClean="0"/>
                    <a:t>２位</a:t>
                  </a:r>
                  <a:r>
                    <a:rPr lang="en-US" altLang="ja-JP" sz="700" b="1" dirty="0"/>
                    <a:t>『</a:t>
                  </a:r>
                  <a:r>
                    <a:rPr lang="ja-JP" altLang="en-US" sz="700" b="1" dirty="0" smtClean="0"/>
                    <a:t>ぎっしり満足チョコミントフラッペ</a:t>
                  </a:r>
                  <a:r>
                    <a:rPr lang="en-US" altLang="ja-JP" sz="700" b="1" dirty="0" smtClean="0"/>
                    <a:t>』</a:t>
                  </a:r>
                  <a:endParaRPr lang="en-US" altLang="ja-JP" sz="700" b="1" dirty="0"/>
                </a:p>
                <a:p>
                  <a:endParaRPr lang="en-US" altLang="ja-JP" sz="800" dirty="0"/>
                </a:p>
                <a:p>
                  <a:endParaRPr lang="ja-JP" altLang="en-US" sz="800" dirty="0"/>
                </a:p>
                <a:p>
                  <a:endParaRPr lang="ja-JP" altLang="en-US" sz="800" dirty="0"/>
                </a:p>
                <a:p>
                  <a:r>
                    <a:rPr lang="ja-JP" altLang="en-US" sz="800" dirty="0"/>
                    <a:t>理由　</a:t>
                  </a:r>
                  <a:endParaRPr lang="en-US" altLang="ja-JP" sz="800" dirty="0" smtClean="0"/>
                </a:p>
                <a:p>
                  <a:r>
                    <a:rPr lang="ja-JP" altLang="en-US" sz="800" dirty="0" smtClean="0"/>
                    <a:t>大人気</a:t>
                  </a:r>
                  <a:r>
                    <a:rPr lang="ja-JP" altLang="en-US" sz="800" dirty="0"/>
                    <a:t>アイスと天才赤城乳業が</a:t>
                  </a:r>
                  <a:r>
                    <a:rPr lang="en-US" altLang="ja-JP" sz="800" dirty="0"/>
                    <a:t>2020</a:t>
                  </a:r>
                  <a:r>
                    <a:rPr lang="ja-JP" altLang="en-US" sz="800" dirty="0"/>
                    <a:t>年にコラボしたフラッペ。おいしくないはずがない。</a:t>
                  </a:r>
                  <a:endParaRPr lang="en-US" altLang="ja-JP" sz="800" dirty="0"/>
                </a:p>
                <a:p>
                  <a:endParaRPr lang="ja-JP" altLang="en-US" sz="800" dirty="0"/>
                </a:p>
                <a:p>
                  <a:endParaRPr lang="ja-JP" altLang="en-US" sz="800" dirty="0"/>
                </a:p>
                <a:p>
                  <a:r>
                    <a:rPr lang="ja-JP" altLang="en-US" sz="800" b="1" dirty="0" smtClean="0"/>
                    <a:t>３位</a:t>
                  </a:r>
                  <a:r>
                    <a:rPr lang="en-US" altLang="ja-JP" sz="800" b="1" dirty="0" smtClean="0"/>
                    <a:t>『DARS</a:t>
                  </a:r>
                  <a:r>
                    <a:rPr lang="ja-JP" altLang="en-US" sz="800" b="1" dirty="0" smtClean="0"/>
                    <a:t>ミントアイスバー</a:t>
                  </a:r>
                  <a:r>
                    <a:rPr lang="en-US" altLang="ja-JP" sz="800" b="1" dirty="0" smtClean="0"/>
                    <a:t>』</a:t>
                  </a:r>
                  <a:endParaRPr lang="ja-JP" altLang="en-US" sz="800" b="1" dirty="0"/>
                </a:p>
                <a:p>
                  <a:endParaRPr lang="ja-JP" altLang="en-US" sz="800" dirty="0"/>
                </a:p>
                <a:p>
                  <a:r>
                    <a:rPr lang="ja-JP" altLang="en-US" sz="800" dirty="0"/>
                    <a:t>理由　</a:t>
                  </a:r>
                  <a:endParaRPr lang="en-US" altLang="ja-JP" sz="800" dirty="0" smtClean="0"/>
                </a:p>
                <a:p>
                  <a:r>
                    <a:rPr lang="en-US" altLang="ja-JP" sz="800" dirty="0" smtClean="0"/>
                    <a:t>2018</a:t>
                  </a:r>
                  <a:r>
                    <a:rPr lang="ja-JP" altLang="en-US" sz="800" dirty="0"/>
                    <a:t>年の商品。中のミントソースがスースーでミント好きにはたまらない。再販を心より願います</a:t>
                  </a:r>
                  <a:endParaRPr lang="ja-JP" altLang="en-US" dirty="0"/>
                </a:p>
              </p:txBody>
            </p:sp>
            <p:pic>
              <p:nvPicPr>
                <p:cNvPr id="62" name="図 61">
                  <a:extLst>
                    <a:ext uri="{FF2B5EF4-FFF2-40B4-BE49-F238E27FC236}">
                      <a16:creationId xmlns="" xmlns:a16="http://schemas.microsoft.com/office/drawing/2014/main" id="{BC8EBE4D-1C45-4C1D-AB6E-34EC65CFDC57}"/>
                    </a:ext>
                  </a:extLst>
                </p:cNvPr>
                <p:cNvPicPr>
                  <a:picLocks noChangeAspect="1"/>
                </p:cNvPicPr>
                <p:nvPr/>
              </p:nvPicPr>
              <p:blipFill>
                <a:blip r:embed="rId21"/>
                <a:stretch>
                  <a:fillRect/>
                </a:stretch>
              </p:blipFill>
              <p:spPr>
                <a:xfrm>
                  <a:off x="2072266" y="6357322"/>
                  <a:ext cx="873849" cy="551404"/>
                </a:xfrm>
                <a:prstGeom prst="rect">
                  <a:avLst/>
                </a:prstGeom>
                <a:grpFill/>
                <a:ln>
                  <a:noFill/>
                </a:ln>
              </p:spPr>
            </p:pic>
            <p:pic>
              <p:nvPicPr>
                <p:cNvPr id="63" name="図 62">
                  <a:extLst>
                    <a:ext uri="{FF2B5EF4-FFF2-40B4-BE49-F238E27FC236}">
                      <a16:creationId xmlns="" xmlns:a16="http://schemas.microsoft.com/office/drawing/2014/main" id="{52B2DBDE-D363-4862-9D56-595ACA0DCADA}"/>
                    </a:ext>
                  </a:extLst>
                </p:cNvPr>
                <p:cNvPicPr>
                  <a:picLocks noChangeAspect="1"/>
                </p:cNvPicPr>
                <p:nvPr/>
              </p:nvPicPr>
              <p:blipFill>
                <a:blip r:embed="rId22"/>
                <a:stretch>
                  <a:fillRect/>
                </a:stretch>
              </p:blipFill>
              <p:spPr>
                <a:xfrm>
                  <a:off x="2190099" y="7751374"/>
                  <a:ext cx="742222" cy="425934"/>
                </a:xfrm>
                <a:prstGeom prst="rect">
                  <a:avLst/>
                </a:prstGeom>
                <a:grpFill/>
                <a:ln>
                  <a:noFill/>
                </a:ln>
              </p:spPr>
            </p:pic>
            <p:pic>
              <p:nvPicPr>
                <p:cNvPr id="65" name="図 64">
                  <a:extLst>
                    <a:ext uri="{FF2B5EF4-FFF2-40B4-BE49-F238E27FC236}">
                      <a16:creationId xmlns="" xmlns:a16="http://schemas.microsoft.com/office/drawing/2014/main" id="{81A380B4-B39F-45C4-AB9A-4E7321C10CE8}"/>
                    </a:ext>
                  </a:extLst>
                </p:cNvPr>
                <p:cNvPicPr>
                  <a:picLocks noChangeAspect="1"/>
                </p:cNvPicPr>
                <p:nvPr/>
              </p:nvPicPr>
              <p:blipFill>
                <a:blip r:embed="rId23"/>
                <a:stretch>
                  <a:fillRect/>
                </a:stretch>
              </p:blipFill>
              <p:spPr>
                <a:xfrm>
                  <a:off x="2245124" y="8442153"/>
                  <a:ext cx="796840" cy="557788"/>
                </a:xfrm>
                <a:prstGeom prst="rect">
                  <a:avLst/>
                </a:prstGeom>
                <a:grpFill/>
                <a:ln>
                  <a:noFill/>
                </a:ln>
              </p:spPr>
            </p:pic>
          </p:grpSp>
        </p:grpSp>
        <p:pic>
          <p:nvPicPr>
            <p:cNvPr id="2080" name="図 2079">
              <a:extLst>
                <a:ext uri="{FF2B5EF4-FFF2-40B4-BE49-F238E27FC236}">
                  <a16:creationId xmlns="" xmlns:a16="http://schemas.microsoft.com/office/drawing/2014/main" id="{05FD1FAC-13FC-40AD-8769-A1D1E08E20EC}"/>
                </a:ext>
              </a:extLst>
            </p:cNvPr>
            <p:cNvPicPr>
              <a:picLocks noChangeAspect="1"/>
            </p:cNvPicPr>
            <p:nvPr/>
          </p:nvPicPr>
          <p:blipFill>
            <a:blip r:embed="rId7"/>
            <a:stretch>
              <a:fillRect/>
            </a:stretch>
          </p:blipFill>
          <p:spPr>
            <a:xfrm rot="2423051">
              <a:off x="2001724" y="5093660"/>
              <a:ext cx="579170" cy="1133954"/>
            </a:xfrm>
            <a:prstGeom prst="rect">
              <a:avLst/>
            </a:prstGeom>
          </p:spPr>
        </p:pic>
      </p:grpSp>
      <p:grpSp>
        <p:nvGrpSpPr>
          <p:cNvPr id="2096" name="グループ化 2095">
            <a:extLst>
              <a:ext uri="{FF2B5EF4-FFF2-40B4-BE49-F238E27FC236}">
                <a16:creationId xmlns="" xmlns:a16="http://schemas.microsoft.com/office/drawing/2014/main" id="{0516B637-53F8-4BC1-AFF2-5B4493DFF8F4}"/>
              </a:ext>
            </a:extLst>
          </p:cNvPr>
          <p:cNvGrpSpPr/>
          <p:nvPr/>
        </p:nvGrpSpPr>
        <p:grpSpPr>
          <a:xfrm>
            <a:off x="2365456" y="5088929"/>
            <a:ext cx="2442859" cy="4471720"/>
            <a:chOff x="2365456" y="5088929"/>
            <a:chExt cx="2442859" cy="4471720"/>
          </a:xfrm>
        </p:grpSpPr>
        <p:grpSp>
          <p:nvGrpSpPr>
            <p:cNvPr id="2073" name="グループ化 2072">
              <a:extLst>
                <a:ext uri="{FF2B5EF4-FFF2-40B4-BE49-F238E27FC236}">
                  <a16:creationId xmlns="" xmlns:a16="http://schemas.microsoft.com/office/drawing/2014/main" id="{E795668B-2A3A-4175-A41F-DAD3DCF2183F}"/>
                </a:ext>
              </a:extLst>
            </p:cNvPr>
            <p:cNvGrpSpPr/>
            <p:nvPr/>
          </p:nvGrpSpPr>
          <p:grpSpPr>
            <a:xfrm>
              <a:off x="2365456" y="5836553"/>
              <a:ext cx="2214235" cy="3724096"/>
              <a:chOff x="2376573" y="5793982"/>
              <a:chExt cx="2214235" cy="3724096"/>
            </a:xfrm>
          </p:grpSpPr>
          <p:sp>
            <p:nvSpPr>
              <p:cNvPr id="79" name="テキスト ボックス 78">
                <a:extLst>
                  <a:ext uri="{FF2B5EF4-FFF2-40B4-BE49-F238E27FC236}">
                    <a16:creationId xmlns="" xmlns:a16="http://schemas.microsoft.com/office/drawing/2014/main" id="{3EFDB082-8EC5-46F5-9B43-301F2FA0085D}"/>
                  </a:ext>
                </a:extLst>
              </p:cNvPr>
              <p:cNvSpPr txBox="1"/>
              <p:nvPr/>
            </p:nvSpPr>
            <p:spPr>
              <a:xfrm>
                <a:off x="2376573" y="5793982"/>
                <a:ext cx="2214235" cy="3724096"/>
              </a:xfrm>
              <a:prstGeom prst="rect">
                <a:avLst/>
              </a:prstGeom>
              <a:solidFill>
                <a:srgbClr val="00CC99"/>
              </a:solidFill>
              <a:ln>
                <a:noFill/>
              </a:ln>
            </p:spPr>
            <p:txBody>
              <a:bodyPr wrap="square">
                <a:spAutoFit/>
              </a:bodyPr>
              <a:lstStyle/>
              <a:p>
                <a:r>
                  <a:rPr lang="ja-JP" altLang="en-US" sz="800" b="1" dirty="0" smtClean="0"/>
                  <a:t>◎◎</a:t>
                </a:r>
                <a:r>
                  <a:rPr lang="ja-JP" altLang="en-US" sz="800" b="1" dirty="0" smtClean="0"/>
                  <a:t>の</a:t>
                </a:r>
                <a:r>
                  <a:rPr lang="ja-JP" altLang="en-US" sz="800" b="1" dirty="0" smtClean="0"/>
                  <a:t>好きなはめ技・めくりができる対戦格闘アーケードゲームランキング</a:t>
                </a:r>
                <a:endParaRPr lang="ja-JP" altLang="en-US" sz="800" b="1" dirty="0"/>
              </a:p>
              <a:p>
                <a:endParaRPr lang="ja-JP" altLang="en-US" sz="800" dirty="0"/>
              </a:p>
              <a:p>
                <a:endParaRPr lang="en-US" altLang="ja-JP" sz="800" dirty="0" smtClean="0"/>
              </a:p>
              <a:p>
                <a:endParaRPr lang="en-US" altLang="ja-JP" sz="800" dirty="0"/>
              </a:p>
              <a:p>
                <a:endParaRPr lang="en-US" altLang="ja-JP" sz="800" dirty="0" smtClean="0"/>
              </a:p>
              <a:p>
                <a:endParaRPr lang="en-US" altLang="ja-JP" sz="800" dirty="0"/>
              </a:p>
              <a:p>
                <a:endParaRPr lang="en-US" altLang="ja-JP" sz="800" dirty="0" smtClean="0"/>
              </a:p>
              <a:p>
                <a:r>
                  <a:rPr lang="ja-JP" altLang="en-US" sz="800" b="1" dirty="0" smtClean="0"/>
                  <a:t>１位</a:t>
                </a:r>
                <a:r>
                  <a:rPr lang="ja-JP" altLang="en-US" sz="800" b="1" dirty="0"/>
                  <a:t>　</a:t>
                </a:r>
                <a:r>
                  <a:rPr lang="en-US" altLang="ja-JP" sz="800" b="1" dirty="0" smtClean="0"/>
                  <a:t>『KOF』</a:t>
                </a:r>
                <a:endParaRPr lang="en-US" altLang="ja-JP" sz="800" b="1" dirty="0"/>
              </a:p>
              <a:p>
                <a:r>
                  <a:rPr lang="ja-JP" altLang="en-US" sz="800" dirty="0" smtClean="0"/>
                  <a:t>★★★★★はめ</a:t>
                </a:r>
                <a:r>
                  <a:rPr lang="ja-JP" altLang="en-US" sz="800" dirty="0"/>
                  <a:t>技　</a:t>
                </a:r>
                <a:endParaRPr lang="en-US" altLang="ja-JP" sz="800" dirty="0" smtClean="0"/>
              </a:p>
              <a:p>
                <a:r>
                  <a:rPr lang="ja-JP" altLang="en-US" sz="800" dirty="0" smtClean="0"/>
                  <a:t>★★★★★めくり</a:t>
                </a:r>
                <a:endParaRPr lang="en-US" altLang="ja-JP" sz="800" dirty="0"/>
              </a:p>
              <a:p>
                <a:endParaRPr lang="en-US" altLang="ja-JP" sz="800" dirty="0"/>
              </a:p>
              <a:p>
                <a:endParaRPr lang="en-US" altLang="ja-JP" sz="800" dirty="0"/>
              </a:p>
              <a:p>
                <a:endParaRPr lang="en-US" altLang="ja-JP" sz="800" dirty="0"/>
              </a:p>
              <a:p>
                <a:r>
                  <a:rPr lang="ja-JP" altLang="en-US" sz="800" b="1" dirty="0" smtClean="0"/>
                  <a:t>２位</a:t>
                </a:r>
                <a:r>
                  <a:rPr lang="ja-JP" altLang="en-US" sz="800" b="1" dirty="0"/>
                  <a:t>　</a:t>
                </a:r>
                <a:r>
                  <a:rPr lang="en-US" altLang="ja-JP" sz="800" b="1" dirty="0" smtClean="0"/>
                  <a:t>『</a:t>
                </a:r>
                <a:r>
                  <a:rPr lang="ja-JP" altLang="en-US" sz="800" b="1" dirty="0" smtClean="0"/>
                  <a:t>ブレイブルー</a:t>
                </a:r>
                <a:r>
                  <a:rPr lang="en-US" altLang="ja-JP" sz="800" b="1" dirty="0" smtClean="0"/>
                  <a:t>』</a:t>
                </a:r>
                <a:endParaRPr lang="ja-JP" altLang="en-US" sz="800" b="1" dirty="0"/>
              </a:p>
              <a:p>
                <a:r>
                  <a:rPr lang="ja-JP" altLang="en-US" sz="800" dirty="0"/>
                  <a:t>★★★★★はめ技　</a:t>
                </a:r>
                <a:endParaRPr lang="en-US" altLang="ja-JP" sz="800" dirty="0"/>
              </a:p>
              <a:p>
                <a:r>
                  <a:rPr lang="ja-JP" altLang="en-US" sz="800" dirty="0"/>
                  <a:t>★★★★★めくり</a:t>
                </a:r>
                <a:endParaRPr lang="en-US" altLang="ja-JP" sz="800" dirty="0"/>
              </a:p>
              <a:p>
                <a:endParaRPr lang="en-US" altLang="ja-JP" sz="800" dirty="0"/>
              </a:p>
              <a:p>
                <a:endParaRPr lang="en-US" altLang="ja-JP" sz="800" dirty="0"/>
              </a:p>
              <a:p>
                <a:endParaRPr lang="en-US" altLang="ja-JP" sz="800" dirty="0"/>
              </a:p>
              <a:p>
                <a:r>
                  <a:rPr lang="ja-JP" altLang="en-US" sz="800" b="1" dirty="0" smtClean="0"/>
                  <a:t>３位</a:t>
                </a:r>
                <a:r>
                  <a:rPr lang="ja-JP" altLang="en-US" sz="800" b="1" dirty="0"/>
                  <a:t>　</a:t>
                </a:r>
                <a:r>
                  <a:rPr lang="en-US" altLang="ja-JP" sz="800" b="1" dirty="0" smtClean="0"/>
                  <a:t>『</a:t>
                </a:r>
                <a:r>
                  <a:rPr lang="ja-JP" altLang="en-US" sz="800" b="1" dirty="0" smtClean="0"/>
                  <a:t>ギルティギア</a:t>
                </a:r>
                <a:r>
                  <a:rPr lang="en-US" altLang="ja-JP" sz="800" b="1" dirty="0" smtClean="0"/>
                  <a:t>』</a:t>
                </a:r>
              </a:p>
              <a:p>
                <a:r>
                  <a:rPr lang="ja-JP" altLang="en-US" sz="800" dirty="0"/>
                  <a:t>★★★★★はめ技　</a:t>
                </a:r>
                <a:endParaRPr lang="en-US" altLang="ja-JP" sz="800" dirty="0"/>
              </a:p>
              <a:p>
                <a:r>
                  <a:rPr lang="ja-JP" altLang="en-US" sz="800" dirty="0"/>
                  <a:t>★★★★★</a:t>
                </a:r>
                <a:r>
                  <a:rPr lang="ja-JP" altLang="en-US" sz="800" dirty="0" smtClean="0"/>
                  <a:t>めくり</a:t>
                </a:r>
                <a:endParaRPr lang="en-US" altLang="ja-JP" sz="800" dirty="0" smtClean="0"/>
              </a:p>
              <a:p>
                <a:endParaRPr lang="en-US" altLang="ja-JP" sz="800" dirty="0"/>
              </a:p>
              <a:p>
                <a:endParaRPr lang="ja-JP" altLang="en-US" sz="800" dirty="0"/>
              </a:p>
              <a:p>
                <a:endParaRPr lang="en-US" altLang="ja-JP" dirty="0" smtClean="0"/>
              </a:p>
              <a:p>
                <a:endParaRPr lang="en-US" altLang="ja-JP" dirty="0" smtClean="0"/>
              </a:p>
            </p:txBody>
          </p:sp>
          <p:pic>
            <p:nvPicPr>
              <p:cNvPr id="73" name="図 72">
                <a:extLst>
                  <a:ext uri="{FF2B5EF4-FFF2-40B4-BE49-F238E27FC236}">
                    <a16:creationId xmlns="" xmlns:a16="http://schemas.microsoft.com/office/drawing/2014/main" id="{7A19969F-2D09-46B5-9106-184AA528C545}"/>
                  </a:ext>
                </a:extLst>
              </p:cNvPr>
              <p:cNvPicPr>
                <a:picLocks noChangeAspect="1"/>
              </p:cNvPicPr>
              <p:nvPr/>
            </p:nvPicPr>
            <p:blipFill>
              <a:blip r:embed="rId24"/>
              <a:stretch>
                <a:fillRect/>
              </a:stretch>
            </p:blipFill>
            <p:spPr>
              <a:xfrm>
                <a:off x="3666254" y="6640544"/>
                <a:ext cx="741268" cy="526659"/>
              </a:xfrm>
              <a:prstGeom prst="rect">
                <a:avLst/>
              </a:prstGeom>
              <a:ln>
                <a:noFill/>
              </a:ln>
            </p:spPr>
          </p:pic>
          <p:pic>
            <p:nvPicPr>
              <p:cNvPr id="74" name="図 73">
                <a:extLst>
                  <a:ext uri="{FF2B5EF4-FFF2-40B4-BE49-F238E27FC236}">
                    <a16:creationId xmlns="" xmlns:a16="http://schemas.microsoft.com/office/drawing/2014/main" id="{F9D29EE0-6864-48E0-A9BA-8E8F1312AE6E}"/>
                  </a:ext>
                </a:extLst>
              </p:cNvPr>
              <p:cNvPicPr>
                <a:picLocks noChangeAspect="1"/>
              </p:cNvPicPr>
              <p:nvPr/>
            </p:nvPicPr>
            <p:blipFill>
              <a:blip r:embed="rId25"/>
              <a:stretch>
                <a:fillRect/>
              </a:stretch>
            </p:blipFill>
            <p:spPr>
              <a:xfrm>
                <a:off x="3666254" y="7399603"/>
                <a:ext cx="741268" cy="502084"/>
              </a:xfrm>
              <a:prstGeom prst="rect">
                <a:avLst/>
              </a:prstGeom>
              <a:ln>
                <a:noFill/>
              </a:ln>
            </p:spPr>
          </p:pic>
          <p:pic>
            <p:nvPicPr>
              <p:cNvPr id="75" name="図 74">
                <a:extLst>
                  <a:ext uri="{FF2B5EF4-FFF2-40B4-BE49-F238E27FC236}">
                    <a16:creationId xmlns="" xmlns:a16="http://schemas.microsoft.com/office/drawing/2014/main" id="{DCE26E5E-062D-4A65-BAC5-81FC738585E7}"/>
                  </a:ext>
                </a:extLst>
              </p:cNvPr>
              <p:cNvPicPr>
                <a:picLocks noChangeAspect="1"/>
              </p:cNvPicPr>
              <p:nvPr/>
            </p:nvPicPr>
            <p:blipFill>
              <a:blip r:embed="rId26"/>
              <a:stretch>
                <a:fillRect/>
              </a:stretch>
            </p:blipFill>
            <p:spPr>
              <a:xfrm>
                <a:off x="3669180" y="8148472"/>
                <a:ext cx="738342" cy="501418"/>
              </a:xfrm>
              <a:prstGeom prst="rect">
                <a:avLst/>
              </a:prstGeom>
              <a:ln>
                <a:noFill/>
              </a:ln>
            </p:spPr>
          </p:pic>
          <p:pic>
            <p:nvPicPr>
              <p:cNvPr id="76" name="図 75">
                <a:extLst>
                  <a:ext uri="{FF2B5EF4-FFF2-40B4-BE49-F238E27FC236}">
                    <a16:creationId xmlns="" xmlns:a16="http://schemas.microsoft.com/office/drawing/2014/main" id="{6F393572-6BB4-446D-A73A-ACFC875E047C}"/>
                  </a:ext>
                </a:extLst>
              </p:cNvPr>
              <p:cNvPicPr>
                <a:picLocks noChangeAspect="1"/>
              </p:cNvPicPr>
              <p:nvPr/>
            </p:nvPicPr>
            <p:blipFill>
              <a:blip r:embed="rId27"/>
              <a:stretch>
                <a:fillRect/>
              </a:stretch>
            </p:blipFill>
            <p:spPr>
              <a:xfrm rot="10800000" flipV="1">
                <a:off x="2492292" y="6133834"/>
                <a:ext cx="985985" cy="565543"/>
              </a:xfrm>
              <a:prstGeom prst="rect">
                <a:avLst/>
              </a:prstGeom>
              <a:ln>
                <a:noFill/>
              </a:ln>
            </p:spPr>
          </p:pic>
          <p:pic>
            <p:nvPicPr>
              <p:cNvPr id="77" name="図 76">
                <a:extLst>
                  <a:ext uri="{FF2B5EF4-FFF2-40B4-BE49-F238E27FC236}">
                    <a16:creationId xmlns="" xmlns:a16="http://schemas.microsoft.com/office/drawing/2014/main" id="{EDD34DBE-FB39-45ED-A362-01874AB545E8}"/>
                  </a:ext>
                </a:extLst>
              </p:cNvPr>
              <p:cNvPicPr>
                <a:picLocks noChangeAspect="1"/>
              </p:cNvPicPr>
              <p:nvPr/>
            </p:nvPicPr>
            <p:blipFill>
              <a:blip r:embed="rId28"/>
              <a:stretch>
                <a:fillRect/>
              </a:stretch>
            </p:blipFill>
            <p:spPr>
              <a:xfrm>
                <a:off x="2488300" y="8770914"/>
                <a:ext cx="997929" cy="638594"/>
              </a:xfrm>
              <a:prstGeom prst="rect">
                <a:avLst/>
              </a:prstGeom>
              <a:ln>
                <a:noFill/>
              </a:ln>
            </p:spPr>
          </p:pic>
        </p:grpSp>
        <p:pic>
          <p:nvPicPr>
            <p:cNvPr id="2081" name="図 2080">
              <a:extLst>
                <a:ext uri="{FF2B5EF4-FFF2-40B4-BE49-F238E27FC236}">
                  <a16:creationId xmlns="" xmlns:a16="http://schemas.microsoft.com/office/drawing/2014/main" id="{4D12CE9A-56E7-49A6-BC89-D5C57C954041}"/>
                </a:ext>
              </a:extLst>
            </p:cNvPr>
            <p:cNvPicPr>
              <a:picLocks noChangeAspect="1"/>
            </p:cNvPicPr>
            <p:nvPr/>
          </p:nvPicPr>
          <p:blipFill>
            <a:blip r:embed="rId7"/>
            <a:stretch>
              <a:fillRect/>
            </a:stretch>
          </p:blipFill>
          <p:spPr>
            <a:xfrm rot="1963491">
              <a:off x="4229145" y="5088929"/>
              <a:ext cx="579170" cy="1133954"/>
            </a:xfrm>
            <a:prstGeom prst="rect">
              <a:avLst/>
            </a:prstGeom>
          </p:spPr>
        </p:pic>
      </p:grpSp>
      <p:grpSp>
        <p:nvGrpSpPr>
          <p:cNvPr id="2097" name="グループ化 2096">
            <a:extLst>
              <a:ext uri="{FF2B5EF4-FFF2-40B4-BE49-F238E27FC236}">
                <a16:creationId xmlns="" xmlns:a16="http://schemas.microsoft.com/office/drawing/2014/main" id="{C9A98BE8-C0F4-45B4-B37B-38FCDC66050A}"/>
              </a:ext>
            </a:extLst>
          </p:cNvPr>
          <p:cNvGrpSpPr/>
          <p:nvPr/>
        </p:nvGrpSpPr>
        <p:grpSpPr>
          <a:xfrm>
            <a:off x="4641877" y="4992102"/>
            <a:ext cx="2639047" cy="4565527"/>
            <a:chOff x="4619773" y="4951341"/>
            <a:chExt cx="2639047" cy="4565527"/>
          </a:xfrm>
        </p:grpSpPr>
        <p:grpSp>
          <p:nvGrpSpPr>
            <p:cNvPr id="126" name="グループ化 125">
              <a:extLst>
                <a:ext uri="{FF2B5EF4-FFF2-40B4-BE49-F238E27FC236}">
                  <a16:creationId xmlns="" xmlns:a16="http://schemas.microsoft.com/office/drawing/2014/main" id="{AAA2DE39-DAE2-4FAF-8E63-AA2BFA87C85F}"/>
                </a:ext>
              </a:extLst>
            </p:cNvPr>
            <p:cNvGrpSpPr/>
            <p:nvPr/>
          </p:nvGrpSpPr>
          <p:grpSpPr>
            <a:xfrm>
              <a:off x="4619773" y="5839787"/>
              <a:ext cx="2568376" cy="3677081"/>
              <a:chOff x="6577602" y="5959228"/>
              <a:chExt cx="2878228" cy="3625339"/>
            </a:xfrm>
          </p:grpSpPr>
          <p:sp>
            <p:nvSpPr>
              <p:cNvPr id="116" name="正方形/長方形 115">
                <a:extLst>
                  <a:ext uri="{FF2B5EF4-FFF2-40B4-BE49-F238E27FC236}">
                    <a16:creationId xmlns="" xmlns:a16="http://schemas.microsoft.com/office/drawing/2014/main" id="{658E1AB9-4467-42D2-B78A-37B24F75EF94}"/>
                  </a:ext>
                </a:extLst>
              </p:cNvPr>
              <p:cNvSpPr/>
              <p:nvPr/>
            </p:nvSpPr>
            <p:spPr>
              <a:xfrm>
                <a:off x="6614293" y="5959228"/>
                <a:ext cx="2841537" cy="36253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5" name="グループ化 94">
                <a:extLst>
                  <a:ext uri="{FF2B5EF4-FFF2-40B4-BE49-F238E27FC236}">
                    <a16:creationId xmlns="" xmlns:a16="http://schemas.microsoft.com/office/drawing/2014/main" id="{AEA4D377-41C3-43A8-BD96-768E9D31B07C}"/>
                  </a:ext>
                </a:extLst>
              </p:cNvPr>
              <p:cNvGrpSpPr/>
              <p:nvPr/>
            </p:nvGrpSpPr>
            <p:grpSpPr>
              <a:xfrm>
                <a:off x="6577602" y="5987973"/>
                <a:ext cx="2855540" cy="3508697"/>
                <a:chOff x="5548988" y="5775938"/>
                <a:chExt cx="2276948" cy="3508697"/>
              </a:xfrm>
            </p:grpSpPr>
            <p:sp>
              <p:nvSpPr>
                <p:cNvPr id="86" name="テキスト ボックス 85">
                  <a:extLst>
                    <a:ext uri="{FF2B5EF4-FFF2-40B4-BE49-F238E27FC236}">
                      <a16:creationId xmlns="" xmlns:a16="http://schemas.microsoft.com/office/drawing/2014/main" id="{78B0A7FF-FFA2-4D3B-BD36-24A5270BC07E}"/>
                    </a:ext>
                  </a:extLst>
                </p:cNvPr>
                <p:cNvSpPr txBox="1"/>
                <p:nvPr/>
              </p:nvSpPr>
              <p:spPr>
                <a:xfrm>
                  <a:off x="5548988" y="5775938"/>
                  <a:ext cx="2050966" cy="3489625"/>
                </a:xfrm>
                <a:prstGeom prst="rect">
                  <a:avLst/>
                </a:prstGeom>
                <a:noFill/>
                <a:ln>
                  <a:noFill/>
                </a:ln>
              </p:spPr>
              <p:txBody>
                <a:bodyPr wrap="square">
                  <a:spAutoFit/>
                </a:bodyPr>
                <a:lstStyle/>
                <a:p>
                  <a:r>
                    <a:rPr lang="ja-JP" altLang="en-US" sz="800" b="1" dirty="0" smtClean="0"/>
                    <a:t>◎◎</a:t>
                  </a:r>
                  <a:r>
                    <a:rPr lang="ja-JP" altLang="en-US" sz="800" b="1" dirty="0" smtClean="0"/>
                    <a:t>の</a:t>
                  </a:r>
                  <a:r>
                    <a:rPr lang="ja-JP" altLang="en-US" sz="800" b="1" dirty="0"/>
                    <a:t>好きな色違いランキング</a:t>
                  </a:r>
                </a:p>
                <a:p>
                  <a:endParaRPr lang="ja-JP" altLang="en-US" sz="800" dirty="0"/>
                </a:p>
                <a:p>
                  <a:r>
                    <a:rPr lang="ja-JP" altLang="en-US" sz="800" b="1" dirty="0"/>
                    <a:t>１位　</a:t>
                  </a:r>
                  <a:r>
                    <a:rPr lang="en-US" altLang="ja-JP" sz="800" b="1" dirty="0" smtClean="0"/>
                    <a:t>『</a:t>
                  </a:r>
                  <a:r>
                    <a:rPr lang="ja-JP" altLang="en-US" sz="800" b="1" dirty="0" smtClean="0"/>
                    <a:t>クレセリア</a:t>
                  </a:r>
                  <a:r>
                    <a:rPr lang="en-US" altLang="ja-JP" sz="800" b="1" dirty="0" smtClean="0"/>
                    <a:t>』</a:t>
                  </a:r>
                </a:p>
                <a:p>
                  <a:endParaRPr lang="ja-JP" altLang="en-US" sz="800" b="1" dirty="0"/>
                </a:p>
                <a:p>
                  <a:r>
                    <a:rPr lang="ja-JP" altLang="en-US" sz="800" dirty="0"/>
                    <a:t>理由　</a:t>
                  </a:r>
                  <a:endParaRPr lang="en-US" altLang="ja-JP" sz="800" dirty="0" smtClean="0"/>
                </a:p>
                <a:p>
                  <a:r>
                    <a:rPr lang="ja-JP" altLang="en-US" sz="800" dirty="0" smtClean="0"/>
                    <a:t>圧倒的</a:t>
                  </a:r>
                  <a:r>
                    <a:rPr lang="ja-JP" altLang="en-US" sz="800" dirty="0"/>
                    <a:t>美しさ。　　　　　　　　　　　　　　　</a:t>
                  </a:r>
                </a:p>
                <a:p>
                  <a:r>
                    <a:rPr lang="ja-JP" altLang="en-US" sz="800" dirty="0"/>
                    <a:t>元の美しさそのままに大人の魅力が</a:t>
                  </a:r>
                  <a:r>
                    <a:rPr lang="en-US" altLang="ja-JP" sz="800" dirty="0"/>
                    <a:t>UP</a:t>
                  </a:r>
                </a:p>
                <a:p>
                  <a:r>
                    <a:rPr lang="ja-JP" altLang="en-US" sz="800" dirty="0"/>
                    <a:t>僕は持ってないですけど（泣</a:t>
                  </a:r>
                  <a:endParaRPr lang="en-US" altLang="ja-JP" sz="800" dirty="0"/>
                </a:p>
                <a:p>
                  <a:endParaRPr lang="en-US" altLang="ja-JP" sz="800" dirty="0"/>
                </a:p>
                <a:p>
                  <a:endParaRPr lang="en-US" altLang="ja-JP" sz="800" dirty="0"/>
                </a:p>
                <a:p>
                  <a:endParaRPr lang="ja-JP" altLang="en-US" sz="800" dirty="0"/>
                </a:p>
                <a:p>
                  <a:endParaRPr lang="ja-JP" altLang="en-US" sz="800" dirty="0"/>
                </a:p>
                <a:p>
                  <a:r>
                    <a:rPr lang="ja-JP" altLang="en-US" sz="800" b="1" dirty="0"/>
                    <a:t>２位　</a:t>
                  </a:r>
                  <a:r>
                    <a:rPr lang="en-US" altLang="ja-JP" sz="800" b="1" dirty="0" smtClean="0"/>
                    <a:t>『</a:t>
                  </a:r>
                  <a:r>
                    <a:rPr lang="ja-JP" altLang="en-US" sz="800" b="1" dirty="0" smtClean="0"/>
                    <a:t>メタグロス</a:t>
                  </a:r>
                  <a:r>
                    <a:rPr lang="en-US" altLang="ja-JP" sz="800" b="1" dirty="0" smtClean="0"/>
                    <a:t>』</a:t>
                  </a:r>
                </a:p>
                <a:p>
                  <a:endParaRPr lang="ja-JP" altLang="en-US" sz="800" b="1" dirty="0"/>
                </a:p>
                <a:p>
                  <a:r>
                    <a:rPr lang="ja-JP" altLang="en-US" sz="800" dirty="0"/>
                    <a:t>理由　</a:t>
                  </a:r>
                  <a:endParaRPr lang="en-US" altLang="ja-JP" sz="800" dirty="0" smtClean="0"/>
                </a:p>
                <a:p>
                  <a:r>
                    <a:rPr lang="ja-JP" altLang="en-US" sz="800" dirty="0" smtClean="0"/>
                    <a:t>色</a:t>
                  </a:r>
                  <a:r>
                    <a:rPr lang="ja-JP" altLang="en-US" sz="800" dirty="0"/>
                    <a:t>違いはこう</a:t>
                  </a:r>
                  <a:r>
                    <a:rPr lang="ja-JP" altLang="en-US" sz="800" dirty="0" smtClean="0"/>
                    <a:t>あるべき、</a:t>
                  </a:r>
                  <a:endParaRPr lang="en-US" altLang="ja-JP" sz="800" dirty="0" smtClean="0"/>
                </a:p>
                <a:p>
                  <a:r>
                    <a:rPr lang="ja-JP" altLang="en-US" sz="800" dirty="0" smtClean="0"/>
                    <a:t>まさ</a:t>
                  </a:r>
                  <a:r>
                    <a:rPr lang="ja-JP" altLang="en-US" sz="800" dirty="0"/>
                    <a:t>に「鋼」と言える配色。</a:t>
                  </a:r>
                  <a:endParaRPr lang="en-US" altLang="ja-JP" sz="800" dirty="0"/>
                </a:p>
                <a:p>
                  <a:endParaRPr lang="en-US" altLang="ja-JP" sz="800" dirty="0"/>
                </a:p>
                <a:p>
                  <a:endParaRPr lang="ja-JP" altLang="en-US" sz="800" dirty="0"/>
                </a:p>
                <a:p>
                  <a:endParaRPr lang="ja-JP" altLang="en-US" sz="800" dirty="0"/>
                </a:p>
                <a:p>
                  <a:r>
                    <a:rPr lang="ja-JP" altLang="en-US" sz="800" b="1" dirty="0"/>
                    <a:t>３位　</a:t>
                  </a:r>
                  <a:r>
                    <a:rPr lang="en-US" altLang="ja-JP" sz="800" b="1" dirty="0" smtClean="0"/>
                    <a:t>『</a:t>
                  </a:r>
                  <a:r>
                    <a:rPr lang="ja-JP" altLang="en-US" sz="800" b="1" dirty="0" smtClean="0"/>
                    <a:t>ドレディア</a:t>
                  </a:r>
                  <a:r>
                    <a:rPr lang="en-US" altLang="ja-JP" sz="800" b="1" dirty="0" smtClean="0"/>
                    <a:t>』</a:t>
                  </a:r>
                </a:p>
                <a:p>
                  <a:endParaRPr lang="ja-JP" altLang="en-US" sz="800" b="1" dirty="0"/>
                </a:p>
                <a:p>
                  <a:r>
                    <a:rPr lang="ja-JP" altLang="en-US" sz="800" dirty="0"/>
                    <a:t>理由　</a:t>
                  </a:r>
                  <a:endParaRPr lang="en-US" altLang="ja-JP" sz="800" dirty="0" smtClean="0"/>
                </a:p>
                <a:p>
                  <a:r>
                    <a:rPr lang="ja-JP" altLang="en-US" sz="800" dirty="0" smtClean="0"/>
                    <a:t>違い</a:t>
                  </a:r>
                  <a:r>
                    <a:rPr lang="ja-JP" altLang="en-US" sz="800" dirty="0"/>
                    <a:t>が分かりにくい</a:t>
                  </a:r>
                  <a:r>
                    <a:rPr lang="ja-JP" altLang="en-US" sz="800" dirty="0" smtClean="0"/>
                    <a:t>かも</a:t>
                  </a:r>
                  <a:endParaRPr lang="en-US" altLang="ja-JP" sz="800" dirty="0" smtClean="0"/>
                </a:p>
                <a:p>
                  <a:r>
                    <a:rPr lang="ja-JP" altLang="en-US" sz="800" dirty="0" smtClean="0"/>
                    <a:t>しれません</a:t>
                  </a:r>
                  <a:r>
                    <a:rPr lang="ja-JP" altLang="en-US" sz="800" dirty="0"/>
                    <a:t>がめっちゃ可愛い</a:t>
                  </a:r>
                  <a:r>
                    <a:rPr lang="ja-JP" altLang="en-US" sz="800" dirty="0" smtClean="0"/>
                    <a:t>。</a:t>
                  </a:r>
                  <a:endParaRPr lang="en-US" altLang="ja-JP" sz="800" dirty="0" smtClean="0"/>
                </a:p>
                <a:p>
                  <a:r>
                    <a:rPr lang="ja-JP" altLang="en-US" sz="800" dirty="0" smtClean="0"/>
                    <a:t>お嬢</a:t>
                  </a:r>
                  <a:r>
                    <a:rPr lang="ja-JP" altLang="en-US" sz="800" dirty="0"/>
                    <a:t>様みたいな見た目</a:t>
                  </a:r>
                  <a:r>
                    <a:rPr lang="ja-JP" altLang="en-US" sz="800" dirty="0" smtClean="0"/>
                    <a:t>が</a:t>
                  </a:r>
                  <a:endParaRPr lang="en-US" altLang="ja-JP" sz="800" dirty="0" smtClean="0"/>
                </a:p>
                <a:p>
                  <a:r>
                    <a:rPr lang="ja-JP" altLang="en-US" sz="800" dirty="0" smtClean="0"/>
                    <a:t>お姫</a:t>
                  </a:r>
                  <a:r>
                    <a:rPr lang="ja-JP" altLang="en-US" sz="800" dirty="0"/>
                    <a:t>様になります</a:t>
                  </a:r>
                  <a:r>
                    <a:rPr lang="ja-JP" altLang="en-US" sz="800" dirty="0" smtClean="0"/>
                    <a:t>。</a:t>
                  </a:r>
                  <a:endParaRPr lang="en-US" altLang="ja-JP" sz="800" dirty="0" smtClean="0"/>
                </a:p>
                <a:p>
                  <a:r>
                    <a:rPr lang="ja-JP" altLang="en-US" sz="800" dirty="0" smtClean="0"/>
                    <a:t>ただ</a:t>
                  </a:r>
                  <a:r>
                    <a:rPr lang="ja-JP" altLang="en-US" sz="800" dirty="0"/>
                    <a:t>、実装はされてません。</a:t>
                  </a:r>
                </a:p>
              </p:txBody>
            </p:sp>
            <p:pic>
              <p:nvPicPr>
                <p:cNvPr id="80" name="図 79">
                  <a:extLst>
                    <a:ext uri="{FF2B5EF4-FFF2-40B4-BE49-F238E27FC236}">
                      <a16:creationId xmlns="" xmlns:a16="http://schemas.microsoft.com/office/drawing/2014/main" id="{E66259B6-5ED4-4EA1-A346-C69EDDB5CA5B}"/>
                    </a:ext>
                  </a:extLst>
                </p:cNvPr>
                <p:cNvPicPr>
                  <a:picLocks noChangeAspect="1"/>
                </p:cNvPicPr>
                <p:nvPr/>
              </p:nvPicPr>
              <p:blipFill>
                <a:blip r:embed="rId29"/>
                <a:stretch>
                  <a:fillRect/>
                </a:stretch>
              </p:blipFill>
              <p:spPr>
                <a:xfrm>
                  <a:off x="6684308" y="7056294"/>
                  <a:ext cx="321061" cy="317645"/>
                </a:xfrm>
                <a:prstGeom prst="rect">
                  <a:avLst/>
                </a:prstGeom>
                <a:ln>
                  <a:noFill/>
                </a:ln>
              </p:spPr>
            </p:pic>
            <p:pic>
              <p:nvPicPr>
                <p:cNvPr id="81" name="図 80">
                  <a:extLst>
                    <a:ext uri="{FF2B5EF4-FFF2-40B4-BE49-F238E27FC236}">
                      <a16:creationId xmlns="" xmlns:a16="http://schemas.microsoft.com/office/drawing/2014/main" id="{7EB5F72A-863A-476E-B40C-D7C1EF4DC8F6}"/>
                    </a:ext>
                  </a:extLst>
                </p:cNvPr>
                <p:cNvPicPr>
                  <a:picLocks noChangeAspect="1"/>
                </p:cNvPicPr>
                <p:nvPr/>
              </p:nvPicPr>
              <p:blipFill>
                <a:blip r:embed="rId30"/>
                <a:stretch>
                  <a:fillRect/>
                </a:stretch>
              </p:blipFill>
              <p:spPr>
                <a:xfrm>
                  <a:off x="7057436" y="6746254"/>
                  <a:ext cx="684682" cy="688908"/>
                </a:xfrm>
                <a:prstGeom prst="rect">
                  <a:avLst/>
                </a:prstGeom>
                <a:ln>
                  <a:noFill/>
                </a:ln>
              </p:spPr>
            </p:pic>
            <p:sp>
              <p:nvSpPr>
                <p:cNvPr id="90" name="テキスト ボックス 89">
                  <a:extLst>
                    <a:ext uri="{FF2B5EF4-FFF2-40B4-BE49-F238E27FC236}">
                      <a16:creationId xmlns="" xmlns:a16="http://schemas.microsoft.com/office/drawing/2014/main" id="{5995059E-AA36-4A81-BCBA-BE12427ACAC8}"/>
                    </a:ext>
                  </a:extLst>
                </p:cNvPr>
                <p:cNvSpPr txBox="1"/>
                <p:nvPr/>
              </p:nvSpPr>
              <p:spPr>
                <a:xfrm>
                  <a:off x="6672941" y="6879227"/>
                  <a:ext cx="616297" cy="212412"/>
                </a:xfrm>
                <a:prstGeom prst="rect">
                  <a:avLst/>
                </a:prstGeom>
                <a:noFill/>
                <a:ln>
                  <a:noFill/>
                </a:ln>
              </p:spPr>
              <p:txBody>
                <a:bodyPr wrap="square">
                  <a:spAutoFit/>
                </a:bodyPr>
                <a:lstStyle/>
                <a:p>
                  <a:r>
                    <a:rPr lang="ja-JP" altLang="en-US" sz="800" dirty="0"/>
                    <a:t>通常色</a:t>
                  </a:r>
                </a:p>
              </p:txBody>
            </p:sp>
            <p:pic>
              <p:nvPicPr>
                <p:cNvPr id="83" name="図 82">
                  <a:extLst>
                    <a:ext uri="{FF2B5EF4-FFF2-40B4-BE49-F238E27FC236}">
                      <a16:creationId xmlns="" xmlns:a16="http://schemas.microsoft.com/office/drawing/2014/main" id="{07B19E7B-62B9-46E1-9304-F5C881978C84}"/>
                    </a:ext>
                  </a:extLst>
                </p:cNvPr>
                <p:cNvPicPr>
                  <a:picLocks noChangeAspect="1"/>
                </p:cNvPicPr>
                <p:nvPr/>
              </p:nvPicPr>
              <p:blipFill>
                <a:blip r:embed="rId31"/>
                <a:stretch>
                  <a:fillRect/>
                </a:stretch>
              </p:blipFill>
              <p:spPr>
                <a:xfrm>
                  <a:off x="6571806" y="8050330"/>
                  <a:ext cx="499915" cy="280440"/>
                </a:xfrm>
                <a:prstGeom prst="rect">
                  <a:avLst/>
                </a:prstGeom>
                <a:ln>
                  <a:noFill/>
                </a:ln>
              </p:spPr>
            </p:pic>
            <p:sp>
              <p:nvSpPr>
                <p:cNvPr id="96" name="テキスト ボックス 95">
                  <a:extLst>
                    <a:ext uri="{FF2B5EF4-FFF2-40B4-BE49-F238E27FC236}">
                      <a16:creationId xmlns="" xmlns:a16="http://schemas.microsoft.com/office/drawing/2014/main" id="{97A22926-7280-43FB-BC1B-2E1E7725FC88}"/>
                    </a:ext>
                  </a:extLst>
                </p:cNvPr>
                <p:cNvSpPr txBox="1"/>
                <p:nvPr/>
              </p:nvSpPr>
              <p:spPr>
                <a:xfrm>
                  <a:off x="6598049" y="7888364"/>
                  <a:ext cx="558496" cy="215444"/>
                </a:xfrm>
                <a:prstGeom prst="rect">
                  <a:avLst/>
                </a:prstGeom>
                <a:noFill/>
                <a:ln>
                  <a:noFill/>
                </a:ln>
              </p:spPr>
              <p:txBody>
                <a:bodyPr wrap="square">
                  <a:spAutoFit/>
                </a:bodyPr>
                <a:lstStyle/>
                <a:p>
                  <a:r>
                    <a:rPr lang="ja-JP" altLang="en-US" sz="800" dirty="0"/>
                    <a:t>通常色</a:t>
                  </a:r>
                </a:p>
              </p:txBody>
            </p:sp>
            <p:pic>
              <p:nvPicPr>
                <p:cNvPr id="89" name="図 88">
                  <a:extLst>
                    <a:ext uri="{FF2B5EF4-FFF2-40B4-BE49-F238E27FC236}">
                      <a16:creationId xmlns="" xmlns:a16="http://schemas.microsoft.com/office/drawing/2014/main" id="{CB473160-EC5A-4063-A599-99AF30AEB03F}"/>
                    </a:ext>
                  </a:extLst>
                </p:cNvPr>
                <p:cNvPicPr>
                  <a:picLocks noChangeAspect="1"/>
                </p:cNvPicPr>
                <p:nvPr/>
              </p:nvPicPr>
              <p:blipFill>
                <a:blip r:embed="rId32"/>
                <a:stretch>
                  <a:fillRect/>
                </a:stretch>
              </p:blipFill>
              <p:spPr>
                <a:xfrm>
                  <a:off x="7030220" y="7912934"/>
                  <a:ext cx="795716" cy="433042"/>
                </a:xfrm>
                <a:prstGeom prst="rect">
                  <a:avLst/>
                </a:prstGeom>
                <a:ln>
                  <a:noFill/>
                </a:ln>
              </p:spPr>
            </p:pic>
            <p:pic>
              <p:nvPicPr>
                <p:cNvPr id="91" name="図 90">
                  <a:extLst>
                    <a:ext uri="{FF2B5EF4-FFF2-40B4-BE49-F238E27FC236}">
                      <a16:creationId xmlns="" xmlns:a16="http://schemas.microsoft.com/office/drawing/2014/main" id="{03644C17-E0A1-45B6-B584-98339DB11EC9}"/>
                    </a:ext>
                  </a:extLst>
                </p:cNvPr>
                <p:cNvPicPr>
                  <a:picLocks noChangeAspect="1"/>
                </p:cNvPicPr>
                <p:nvPr/>
              </p:nvPicPr>
              <p:blipFill>
                <a:blip r:embed="rId33"/>
                <a:stretch>
                  <a:fillRect/>
                </a:stretch>
              </p:blipFill>
              <p:spPr>
                <a:xfrm>
                  <a:off x="6888866" y="8900304"/>
                  <a:ext cx="384331" cy="384331"/>
                </a:xfrm>
                <a:prstGeom prst="rect">
                  <a:avLst/>
                </a:prstGeom>
                <a:ln>
                  <a:noFill/>
                </a:ln>
              </p:spPr>
            </p:pic>
            <p:pic>
              <p:nvPicPr>
                <p:cNvPr id="92" name="図 91">
                  <a:extLst>
                    <a:ext uri="{FF2B5EF4-FFF2-40B4-BE49-F238E27FC236}">
                      <a16:creationId xmlns="" xmlns:a16="http://schemas.microsoft.com/office/drawing/2014/main" id="{7FAEC8AE-592A-45E4-B775-5047921A76E1}"/>
                    </a:ext>
                  </a:extLst>
                </p:cNvPr>
                <p:cNvPicPr>
                  <a:picLocks noChangeAspect="1"/>
                </p:cNvPicPr>
                <p:nvPr/>
              </p:nvPicPr>
              <p:blipFill>
                <a:blip r:embed="rId34"/>
                <a:stretch>
                  <a:fillRect/>
                </a:stretch>
              </p:blipFill>
              <p:spPr>
                <a:xfrm>
                  <a:off x="7239221" y="8506108"/>
                  <a:ext cx="580238" cy="768991"/>
                </a:xfrm>
                <a:prstGeom prst="rect">
                  <a:avLst/>
                </a:prstGeom>
                <a:ln>
                  <a:noFill/>
                </a:ln>
              </p:spPr>
            </p:pic>
            <p:sp>
              <p:nvSpPr>
                <p:cNvPr id="101" name="テキスト ボックス 100">
                  <a:extLst>
                    <a:ext uri="{FF2B5EF4-FFF2-40B4-BE49-F238E27FC236}">
                      <a16:creationId xmlns="" xmlns:a16="http://schemas.microsoft.com/office/drawing/2014/main" id="{A73834A2-5DD6-4A7E-A1C3-DB0C35A40487}"/>
                    </a:ext>
                  </a:extLst>
                </p:cNvPr>
                <p:cNvSpPr txBox="1"/>
                <p:nvPr/>
              </p:nvSpPr>
              <p:spPr>
                <a:xfrm>
                  <a:off x="6891662" y="8644793"/>
                  <a:ext cx="721773" cy="215444"/>
                </a:xfrm>
                <a:prstGeom prst="rect">
                  <a:avLst/>
                </a:prstGeom>
                <a:noFill/>
                <a:ln>
                  <a:noFill/>
                </a:ln>
              </p:spPr>
              <p:txBody>
                <a:bodyPr wrap="square">
                  <a:spAutoFit/>
                </a:bodyPr>
                <a:lstStyle/>
                <a:p>
                  <a:r>
                    <a:rPr lang="ja-JP" altLang="en-US" sz="800" dirty="0"/>
                    <a:t>通常色</a:t>
                  </a:r>
                </a:p>
              </p:txBody>
            </p:sp>
          </p:grpSp>
        </p:grpSp>
        <p:pic>
          <p:nvPicPr>
            <p:cNvPr id="2082" name="図 2081">
              <a:extLst>
                <a:ext uri="{FF2B5EF4-FFF2-40B4-BE49-F238E27FC236}">
                  <a16:creationId xmlns="" xmlns:a16="http://schemas.microsoft.com/office/drawing/2014/main" id="{AC2A49FE-49C1-44CF-9C50-1A29BAFA0042}"/>
                </a:ext>
              </a:extLst>
            </p:cNvPr>
            <p:cNvPicPr>
              <a:picLocks noChangeAspect="1"/>
            </p:cNvPicPr>
            <p:nvPr/>
          </p:nvPicPr>
          <p:blipFill>
            <a:blip r:embed="rId7"/>
            <a:stretch>
              <a:fillRect/>
            </a:stretch>
          </p:blipFill>
          <p:spPr>
            <a:xfrm rot="1148489">
              <a:off x="6679650" y="4951341"/>
              <a:ext cx="579170" cy="1133954"/>
            </a:xfrm>
            <a:prstGeom prst="rect">
              <a:avLst/>
            </a:prstGeom>
          </p:spPr>
        </p:pic>
      </p:grpSp>
      <p:grpSp>
        <p:nvGrpSpPr>
          <p:cNvPr id="2098" name="グループ化 2097">
            <a:extLst>
              <a:ext uri="{FF2B5EF4-FFF2-40B4-BE49-F238E27FC236}">
                <a16:creationId xmlns="" xmlns:a16="http://schemas.microsoft.com/office/drawing/2014/main" id="{1B2B49D9-6B97-4724-BD5E-F35D2D75B4EF}"/>
              </a:ext>
            </a:extLst>
          </p:cNvPr>
          <p:cNvGrpSpPr/>
          <p:nvPr/>
        </p:nvGrpSpPr>
        <p:grpSpPr>
          <a:xfrm>
            <a:off x="7290794" y="4981190"/>
            <a:ext cx="2898583" cy="4550567"/>
            <a:chOff x="7290794" y="4981190"/>
            <a:chExt cx="2898583" cy="4550567"/>
          </a:xfrm>
        </p:grpSpPr>
        <p:grpSp>
          <p:nvGrpSpPr>
            <p:cNvPr id="127" name="グループ化 126">
              <a:extLst>
                <a:ext uri="{FF2B5EF4-FFF2-40B4-BE49-F238E27FC236}">
                  <a16:creationId xmlns="" xmlns:a16="http://schemas.microsoft.com/office/drawing/2014/main" id="{2CD4ED54-6358-4F50-8E57-CE96CC67C86B}"/>
                </a:ext>
              </a:extLst>
            </p:cNvPr>
            <p:cNvGrpSpPr/>
            <p:nvPr/>
          </p:nvGrpSpPr>
          <p:grpSpPr>
            <a:xfrm>
              <a:off x="7290794" y="5854676"/>
              <a:ext cx="2718579" cy="3677081"/>
              <a:chOff x="9596465" y="5959768"/>
              <a:chExt cx="2724119" cy="3677081"/>
            </a:xfrm>
            <a:solidFill>
              <a:srgbClr val="FF5050"/>
            </a:solidFill>
          </p:grpSpPr>
          <p:sp>
            <p:nvSpPr>
              <p:cNvPr id="117" name="正方形/長方形 116">
                <a:extLst>
                  <a:ext uri="{FF2B5EF4-FFF2-40B4-BE49-F238E27FC236}">
                    <a16:creationId xmlns="" xmlns:a16="http://schemas.microsoft.com/office/drawing/2014/main" id="{03224D72-319F-49C2-AC5B-25D25653AAE4}"/>
                  </a:ext>
                </a:extLst>
              </p:cNvPr>
              <p:cNvSpPr/>
              <p:nvPr/>
            </p:nvSpPr>
            <p:spPr>
              <a:xfrm>
                <a:off x="9596465" y="5959768"/>
                <a:ext cx="2724119" cy="36770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7" name="グループ化 106">
                <a:extLst>
                  <a:ext uri="{FF2B5EF4-FFF2-40B4-BE49-F238E27FC236}">
                    <a16:creationId xmlns="" xmlns:a16="http://schemas.microsoft.com/office/drawing/2014/main" id="{97E6B6C0-7E46-4238-A692-E20A8317159A}"/>
                  </a:ext>
                </a:extLst>
              </p:cNvPr>
              <p:cNvGrpSpPr/>
              <p:nvPr/>
            </p:nvGrpSpPr>
            <p:grpSpPr>
              <a:xfrm>
                <a:off x="9659489" y="5975861"/>
                <a:ext cx="2538902" cy="3611108"/>
                <a:chOff x="9221020" y="6289623"/>
                <a:chExt cx="2538902" cy="3611108"/>
              </a:xfrm>
              <a:grpFill/>
            </p:grpSpPr>
            <p:sp>
              <p:nvSpPr>
                <p:cNvPr id="106" name="テキスト ボックス 105">
                  <a:extLst>
                    <a:ext uri="{FF2B5EF4-FFF2-40B4-BE49-F238E27FC236}">
                      <a16:creationId xmlns="" xmlns:a16="http://schemas.microsoft.com/office/drawing/2014/main" id="{474FC95C-FCE4-42D9-8EEF-E4671DD0E13A}"/>
                    </a:ext>
                  </a:extLst>
                </p:cNvPr>
                <p:cNvSpPr txBox="1"/>
                <p:nvPr/>
              </p:nvSpPr>
              <p:spPr>
                <a:xfrm>
                  <a:off x="9221020" y="6289623"/>
                  <a:ext cx="1953182" cy="3416320"/>
                </a:xfrm>
                <a:prstGeom prst="rect">
                  <a:avLst/>
                </a:prstGeom>
                <a:grpFill/>
                <a:ln>
                  <a:noFill/>
                </a:ln>
              </p:spPr>
              <p:txBody>
                <a:bodyPr wrap="square">
                  <a:spAutoFit/>
                </a:bodyPr>
                <a:lstStyle/>
                <a:p>
                  <a:r>
                    <a:rPr lang="ja-JP" altLang="en-US" sz="800" b="1" dirty="0" smtClean="0"/>
                    <a:t>▲▲</a:t>
                  </a:r>
                  <a:r>
                    <a:rPr lang="ja-JP" altLang="en-US" sz="800" b="1" dirty="0" smtClean="0"/>
                    <a:t>の</a:t>
                  </a:r>
                  <a:r>
                    <a:rPr lang="ja-JP" altLang="en-US" sz="800" b="1" dirty="0"/>
                    <a:t>好きな刀ランキング</a:t>
                  </a:r>
                </a:p>
                <a:p>
                  <a:endParaRPr lang="ja-JP" altLang="en-US" sz="800" dirty="0"/>
                </a:p>
                <a:p>
                  <a:r>
                    <a:rPr lang="ja-JP" altLang="en-US" sz="800" b="1" dirty="0" smtClean="0"/>
                    <a:t>１位</a:t>
                  </a:r>
                  <a:r>
                    <a:rPr lang="en-US" altLang="ja-JP" sz="800" b="1" dirty="0" smtClean="0"/>
                    <a:t>『</a:t>
                  </a:r>
                  <a:r>
                    <a:rPr lang="ja-JP" altLang="en-US" sz="800" b="1" dirty="0" smtClean="0"/>
                    <a:t>三日月宗近</a:t>
                  </a:r>
                  <a:r>
                    <a:rPr lang="en-US" altLang="ja-JP" sz="800" b="1" dirty="0" smtClean="0"/>
                    <a:t>』</a:t>
                  </a:r>
                  <a:endParaRPr lang="en-US" altLang="ja-JP" sz="800" b="1" dirty="0"/>
                </a:p>
                <a:p>
                  <a:endParaRPr lang="en-US" altLang="ja-JP" sz="800" dirty="0"/>
                </a:p>
                <a:p>
                  <a:endParaRPr lang="en-US" altLang="ja-JP" sz="800" dirty="0"/>
                </a:p>
                <a:p>
                  <a:r>
                    <a:rPr lang="ja-JP" altLang="en-US" sz="800" dirty="0"/>
                    <a:t>理由　</a:t>
                  </a:r>
                  <a:endParaRPr lang="en-US" altLang="ja-JP" sz="800" dirty="0" smtClean="0"/>
                </a:p>
                <a:p>
                  <a:r>
                    <a:rPr lang="ja-JP" altLang="en-US" sz="800" dirty="0" smtClean="0"/>
                    <a:t>「</a:t>
                  </a:r>
                  <a:r>
                    <a:rPr lang="ja-JP" altLang="en-US" sz="800" dirty="0"/>
                    <a:t>美しい」</a:t>
                  </a:r>
                </a:p>
                <a:p>
                  <a:r>
                    <a:rPr lang="ja-JP" altLang="en-US" sz="800" dirty="0"/>
                    <a:t>素人が見ても刀の違いなんてわからんやろう、と思ってた時期が私にもありました。この刀を観るまでは。　　　　　　　　　　　　　　　</a:t>
                  </a:r>
                </a:p>
                <a:p>
                  <a:endParaRPr lang="ja-JP" altLang="en-US" sz="800" dirty="0"/>
                </a:p>
                <a:p>
                  <a:r>
                    <a:rPr lang="ja-JP" altLang="en-US" sz="800" b="1" dirty="0" smtClean="0"/>
                    <a:t>２位</a:t>
                  </a:r>
                  <a:r>
                    <a:rPr lang="en-US" altLang="ja-JP" sz="800" b="1" dirty="0" smtClean="0"/>
                    <a:t>『</a:t>
                  </a:r>
                  <a:r>
                    <a:rPr lang="ja-JP" altLang="en-US" sz="800" b="1" dirty="0" smtClean="0"/>
                    <a:t>へし</a:t>
                  </a:r>
                  <a:r>
                    <a:rPr lang="ja-JP" altLang="en-US" sz="800" b="1" dirty="0"/>
                    <a:t>切長</a:t>
                  </a:r>
                  <a:r>
                    <a:rPr lang="ja-JP" altLang="en-US" sz="800" b="1" dirty="0" smtClean="0"/>
                    <a:t>谷部</a:t>
                  </a:r>
                  <a:r>
                    <a:rPr lang="en-US" altLang="ja-JP" sz="800" b="1" dirty="0" smtClean="0"/>
                    <a:t>』</a:t>
                  </a:r>
                  <a:endParaRPr lang="en-US" altLang="ja-JP" sz="800" b="1" dirty="0"/>
                </a:p>
                <a:p>
                  <a:endParaRPr lang="en-US" altLang="ja-JP" sz="800" dirty="0"/>
                </a:p>
                <a:p>
                  <a:r>
                    <a:rPr lang="ja-JP" altLang="en-US" sz="800" dirty="0"/>
                    <a:t>理由　</a:t>
                  </a:r>
                  <a:endParaRPr lang="en-US" altLang="ja-JP" sz="800" dirty="0" smtClean="0"/>
                </a:p>
                <a:p>
                  <a:r>
                    <a:rPr lang="ja-JP" altLang="en-US" sz="800" dirty="0" smtClean="0"/>
                    <a:t>「</a:t>
                  </a:r>
                  <a:r>
                    <a:rPr lang="ja-JP" altLang="en-US" sz="800" dirty="0"/>
                    <a:t>強そう」</a:t>
                  </a:r>
                  <a:endParaRPr lang="en-US" altLang="ja-JP" sz="800" dirty="0"/>
                </a:p>
                <a:p>
                  <a:endParaRPr lang="en-US" altLang="ja-JP" sz="800" dirty="0"/>
                </a:p>
                <a:p>
                  <a:endParaRPr lang="ja-JP" altLang="en-US" sz="800" dirty="0"/>
                </a:p>
                <a:p>
                  <a:r>
                    <a:rPr lang="ja-JP" altLang="en-US" sz="800" b="1" dirty="0" smtClean="0"/>
                    <a:t>３位</a:t>
                  </a:r>
                  <a:r>
                    <a:rPr lang="en-US" altLang="ja-JP" sz="800" b="1" dirty="0" smtClean="0"/>
                    <a:t>『</a:t>
                  </a:r>
                  <a:r>
                    <a:rPr lang="ja-JP" altLang="en-US" sz="800" b="1" dirty="0" smtClean="0"/>
                    <a:t>太郎太刀</a:t>
                  </a:r>
                  <a:r>
                    <a:rPr lang="en-US" altLang="ja-JP" sz="800" b="1" dirty="0" smtClean="0"/>
                    <a:t>』</a:t>
                  </a:r>
                  <a:r>
                    <a:rPr lang="ja-JP" altLang="en-US" sz="800" dirty="0"/>
                    <a:t>　</a:t>
                  </a:r>
                  <a:endParaRPr lang="en-US" altLang="ja-JP" sz="800" dirty="0" smtClean="0"/>
                </a:p>
                <a:p>
                  <a:r>
                    <a:rPr lang="ja-JP" altLang="en-US" sz="800" dirty="0"/>
                    <a:t>　</a:t>
                  </a:r>
                  <a:endParaRPr lang="en-US" altLang="ja-JP" sz="800" dirty="0"/>
                </a:p>
                <a:p>
                  <a:r>
                    <a:rPr lang="ja-JP" altLang="en-US" sz="800" dirty="0" smtClean="0"/>
                    <a:t>理由</a:t>
                  </a:r>
                  <a:endParaRPr lang="en-US" altLang="ja-JP" sz="800" dirty="0" smtClean="0"/>
                </a:p>
                <a:p>
                  <a:r>
                    <a:rPr lang="ja-JP" altLang="en-US" sz="800" dirty="0" smtClean="0"/>
                    <a:t>「</a:t>
                  </a:r>
                  <a:r>
                    <a:rPr lang="ja-JP" altLang="en-US" sz="800" dirty="0"/>
                    <a:t>でかい」 </a:t>
                  </a:r>
                  <a:endParaRPr lang="en-US" altLang="ja-JP" sz="800" dirty="0"/>
                </a:p>
                <a:p>
                  <a:endParaRPr lang="en-US" altLang="ja-JP" sz="800" dirty="0"/>
                </a:p>
                <a:p>
                  <a:endParaRPr lang="en-US" altLang="ja-JP" sz="800" dirty="0"/>
                </a:p>
                <a:p>
                  <a:endParaRPr lang="ja-JP" altLang="en-US" sz="800" dirty="0"/>
                </a:p>
                <a:p>
                  <a:r>
                    <a:rPr lang="ja-JP" altLang="en-US" sz="800" b="1" dirty="0" smtClean="0"/>
                    <a:t>番外編</a:t>
                  </a:r>
                  <a:r>
                    <a:rPr lang="en-US" altLang="ja-JP" sz="800" b="1" dirty="0" smtClean="0"/>
                    <a:t>『</a:t>
                  </a:r>
                  <a:r>
                    <a:rPr lang="ja-JP" altLang="en-US" sz="800" b="1" dirty="0" smtClean="0"/>
                    <a:t>薬研藤四郎</a:t>
                  </a:r>
                  <a:r>
                    <a:rPr lang="ja-JP" altLang="en-US" sz="800" b="1" dirty="0"/>
                    <a:t>（再現刀</a:t>
                  </a:r>
                  <a:r>
                    <a:rPr lang="ja-JP" altLang="en-US" sz="800" b="1" dirty="0" smtClean="0"/>
                    <a:t>）</a:t>
                  </a:r>
                  <a:r>
                    <a:rPr lang="en-US" altLang="ja-JP" sz="800" b="1" dirty="0" smtClean="0"/>
                    <a:t>』</a:t>
                  </a:r>
                  <a:endParaRPr lang="en-US" altLang="ja-JP" sz="800" b="1" dirty="0"/>
                </a:p>
                <a:p>
                  <a:r>
                    <a:rPr lang="ja-JP" altLang="en-US" sz="800" dirty="0"/>
                    <a:t>理由　</a:t>
                  </a:r>
                  <a:endParaRPr lang="en-US" altLang="ja-JP" sz="800" dirty="0" smtClean="0"/>
                </a:p>
                <a:p>
                  <a:r>
                    <a:rPr lang="ja-JP" altLang="en-US" sz="800" dirty="0" smtClean="0"/>
                    <a:t>「</a:t>
                  </a:r>
                  <a:r>
                    <a:rPr lang="ja-JP" altLang="en-US" sz="800" dirty="0"/>
                    <a:t>推し</a:t>
                  </a:r>
                  <a:r>
                    <a:rPr lang="ja-JP" altLang="en-US" sz="800" dirty="0" smtClean="0"/>
                    <a:t>」</a:t>
                  </a:r>
                  <a:endParaRPr lang="ja-JP" altLang="en-US" sz="800" dirty="0"/>
                </a:p>
              </p:txBody>
            </p:sp>
            <p:pic>
              <p:nvPicPr>
                <p:cNvPr id="99" name="図 98">
                  <a:extLst>
                    <a:ext uri="{FF2B5EF4-FFF2-40B4-BE49-F238E27FC236}">
                      <a16:creationId xmlns="" xmlns:a16="http://schemas.microsoft.com/office/drawing/2014/main" id="{BDB2B9CE-E111-4D6A-996E-D45AE7E3AE4E}"/>
                    </a:ext>
                  </a:extLst>
                </p:cNvPr>
                <p:cNvPicPr>
                  <a:picLocks noChangeAspect="1"/>
                </p:cNvPicPr>
                <p:nvPr/>
              </p:nvPicPr>
              <p:blipFill>
                <a:blip r:embed="rId35"/>
                <a:stretch>
                  <a:fillRect/>
                </a:stretch>
              </p:blipFill>
              <p:spPr>
                <a:xfrm>
                  <a:off x="10206758" y="6572712"/>
                  <a:ext cx="1525081" cy="481605"/>
                </a:xfrm>
                <a:prstGeom prst="rect">
                  <a:avLst/>
                </a:prstGeom>
                <a:grpFill/>
                <a:ln>
                  <a:noFill/>
                </a:ln>
              </p:spPr>
            </p:pic>
            <p:pic>
              <p:nvPicPr>
                <p:cNvPr id="100" name="図 99">
                  <a:extLst>
                    <a:ext uri="{FF2B5EF4-FFF2-40B4-BE49-F238E27FC236}">
                      <a16:creationId xmlns="" xmlns:a16="http://schemas.microsoft.com/office/drawing/2014/main" id="{857C1B59-E41D-43D0-96D9-1B61900664DB}"/>
                    </a:ext>
                  </a:extLst>
                </p:cNvPr>
                <p:cNvPicPr>
                  <a:picLocks noChangeAspect="1"/>
                </p:cNvPicPr>
                <p:nvPr/>
              </p:nvPicPr>
              <p:blipFill>
                <a:blip r:embed="rId36"/>
                <a:stretch>
                  <a:fillRect/>
                </a:stretch>
              </p:blipFill>
              <p:spPr>
                <a:xfrm>
                  <a:off x="10206758" y="7853523"/>
                  <a:ext cx="1509106" cy="387153"/>
                </a:xfrm>
                <a:prstGeom prst="rect">
                  <a:avLst/>
                </a:prstGeom>
                <a:grpFill/>
                <a:ln>
                  <a:noFill/>
                </a:ln>
              </p:spPr>
            </p:pic>
            <p:pic>
              <p:nvPicPr>
                <p:cNvPr id="102" name="図 101">
                  <a:extLst>
                    <a:ext uri="{FF2B5EF4-FFF2-40B4-BE49-F238E27FC236}">
                      <a16:creationId xmlns="" xmlns:a16="http://schemas.microsoft.com/office/drawing/2014/main" id="{CC6901B7-0BFC-4560-A897-069AC25E947E}"/>
                    </a:ext>
                  </a:extLst>
                </p:cNvPr>
                <p:cNvPicPr>
                  <a:picLocks noChangeAspect="1"/>
                </p:cNvPicPr>
                <p:nvPr/>
              </p:nvPicPr>
              <p:blipFill>
                <a:blip r:embed="rId37"/>
                <a:stretch>
                  <a:fillRect/>
                </a:stretch>
              </p:blipFill>
              <p:spPr>
                <a:xfrm>
                  <a:off x="9290278" y="8910161"/>
                  <a:ext cx="2456901" cy="175456"/>
                </a:xfrm>
                <a:prstGeom prst="rect">
                  <a:avLst/>
                </a:prstGeom>
                <a:grpFill/>
                <a:ln>
                  <a:noFill/>
                </a:ln>
              </p:spPr>
            </p:pic>
            <p:pic>
              <p:nvPicPr>
                <p:cNvPr id="105" name="図 104">
                  <a:extLst>
                    <a:ext uri="{FF2B5EF4-FFF2-40B4-BE49-F238E27FC236}">
                      <a16:creationId xmlns="" xmlns:a16="http://schemas.microsoft.com/office/drawing/2014/main" id="{D6DA0647-F84E-4AE8-819F-2A8492503C43}"/>
                    </a:ext>
                  </a:extLst>
                </p:cNvPr>
                <p:cNvPicPr>
                  <a:picLocks noChangeAspect="1"/>
                </p:cNvPicPr>
                <p:nvPr/>
              </p:nvPicPr>
              <p:blipFill>
                <a:blip r:embed="rId38"/>
                <a:stretch>
                  <a:fillRect/>
                </a:stretch>
              </p:blipFill>
              <p:spPr>
                <a:xfrm>
                  <a:off x="10707897" y="9401770"/>
                  <a:ext cx="1052025" cy="498961"/>
                </a:xfrm>
                <a:prstGeom prst="rect">
                  <a:avLst/>
                </a:prstGeom>
                <a:grpFill/>
                <a:ln>
                  <a:noFill/>
                </a:ln>
              </p:spPr>
            </p:pic>
          </p:grpSp>
        </p:grpSp>
        <p:pic>
          <p:nvPicPr>
            <p:cNvPr id="2083" name="図 2082">
              <a:extLst>
                <a:ext uri="{FF2B5EF4-FFF2-40B4-BE49-F238E27FC236}">
                  <a16:creationId xmlns="" xmlns:a16="http://schemas.microsoft.com/office/drawing/2014/main" id="{5433D06A-3006-400F-AAC5-EAA3FD09664D}"/>
                </a:ext>
              </a:extLst>
            </p:cNvPr>
            <p:cNvPicPr>
              <a:picLocks noChangeAspect="1"/>
            </p:cNvPicPr>
            <p:nvPr/>
          </p:nvPicPr>
          <p:blipFill>
            <a:blip r:embed="rId7"/>
            <a:stretch>
              <a:fillRect/>
            </a:stretch>
          </p:blipFill>
          <p:spPr>
            <a:xfrm rot="1987131">
              <a:off x="9610207" y="4981190"/>
              <a:ext cx="579170" cy="1133954"/>
            </a:xfrm>
            <a:prstGeom prst="rect">
              <a:avLst/>
            </a:prstGeom>
          </p:spPr>
        </p:pic>
      </p:grpSp>
      <p:grpSp>
        <p:nvGrpSpPr>
          <p:cNvPr id="2099" name="グループ化 2098">
            <a:extLst>
              <a:ext uri="{FF2B5EF4-FFF2-40B4-BE49-F238E27FC236}">
                <a16:creationId xmlns="" xmlns:a16="http://schemas.microsoft.com/office/drawing/2014/main" id="{C950B948-9E44-4773-B4F6-46380E42DA27}"/>
              </a:ext>
            </a:extLst>
          </p:cNvPr>
          <p:cNvGrpSpPr/>
          <p:nvPr/>
        </p:nvGrpSpPr>
        <p:grpSpPr>
          <a:xfrm>
            <a:off x="10128544" y="5020149"/>
            <a:ext cx="2767079" cy="4522148"/>
            <a:chOff x="10128544" y="5020149"/>
            <a:chExt cx="2767079" cy="4522148"/>
          </a:xfrm>
        </p:grpSpPr>
        <p:grpSp>
          <p:nvGrpSpPr>
            <p:cNvPr id="2072" name="グループ化 2071">
              <a:extLst>
                <a:ext uri="{FF2B5EF4-FFF2-40B4-BE49-F238E27FC236}">
                  <a16:creationId xmlns="" xmlns:a16="http://schemas.microsoft.com/office/drawing/2014/main" id="{66EFB499-83C6-4E39-B431-E374D4A1C6E5}"/>
                </a:ext>
              </a:extLst>
            </p:cNvPr>
            <p:cNvGrpSpPr/>
            <p:nvPr/>
          </p:nvGrpSpPr>
          <p:grpSpPr>
            <a:xfrm>
              <a:off x="10128544" y="5864428"/>
              <a:ext cx="2421894" cy="3677869"/>
              <a:chOff x="9354734" y="5866718"/>
              <a:chExt cx="2421894" cy="3677869"/>
            </a:xfrm>
            <a:solidFill>
              <a:srgbClr val="CCFF66"/>
            </a:solidFill>
          </p:grpSpPr>
          <p:sp>
            <p:nvSpPr>
              <p:cNvPr id="2071" name="正方形/長方形 2070">
                <a:extLst>
                  <a:ext uri="{FF2B5EF4-FFF2-40B4-BE49-F238E27FC236}">
                    <a16:creationId xmlns="" xmlns:a16="http://schemas.microsoft.com/office/drawing/2014/main" id="{E7A0124A-35F0-4D05-8A81-72E50A67B2F6}"/>
                  </a:ext>
                </a:extLst>
              </p:cNvPr>
              <p:cNvSpPr/>
              <p:nvPr/>
            </p:nvSpPr>
            <p:spPr>
              <a:xfrm>
                <a:off x="9374043" y="5866718"/>
                <a:ext cx="2402585" cy="3677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テキスト ボックス 152">
                <a:extLst>
                  <a:ext uri="{FF2B5EF4-FFF2-40B4-BE49-F238E27FC236}">
                    <a16:creationId xmlns="" xmlns:a16="http://schemas.microsoft.com/office/drawing/2014/main" id="{48F3A920-503C-4431-96DB-F05CA85D779D}"/>
                  </a:ext>
                </a:extLst>
              </p:cNvPr>
              <p:cNvSpPr txBox="1"/>
              <p:nvPr/>
            </p:nvSpPr>
            <p:spPr>
              <a:xfrm>
                <a:off x="9354734" y="5905133"/>
                <a:ext cx="2367593" cy="3539430"/>
              </a:xfrm>
              <a:prstGeom prst="rect">
                <a:avLst/>
              </a:prstGeom>
              <a:grpFill/>
              <a:ln>
                <a:noFill/>
              </a:ln>
            </p:spPr>
            <p:txBody>
              <a:bodyPr wrap="square">
                <a:spAutoFit/>
              </a:bodyPr>
              <a:lstStyle/>
              <a:p>
                <a:r>
                  <a:rPr lang="ja-JP" altLang="en-US" sz="800" b="1" dirty="0" smtClean="0"/>
                  <a:t>▲▲</a:t>
                </a:r>
                <a:r>
                  <a:rPr lang="ja-JP" altLang="en-US" sz="800" b="1" dirty="0" smtClean="0"/>
                  <a:t>の</a:t>
                </a:r>
                <a:r>
                  <a:rPr lang="ja-JP" altLang="en-US" sz="800" b="1" dirty="0"/>
                  <a:t>好きな伊坂幸太郎ランキング</a:t>
                </a:r>
              </a:p>
              <a:p>
                <a:endParaRPr lang="ja-JP" altLang="en-US" sz="800" dirty="0"/>
              </a:p>
              <a:p>
                <a:r>
                  <a:rPr lang="ja-JP" altLang="en-US" sz="800" b="1" dirty="0" smtClean="0"/>
                  <a:t>１位</a:t>
                </a:r>
                <a:r>
                  <a:rPr lang="en-US" altLang="ja-JP" sz="800" b="1" dirty="0" smtClean="0"/>
                  <a:t>『</a:t>
                </a:r>
                <a:r>
                  <a:rPr lang="ja-JP" altLang="en-US" sz="800" b="1" dirty="0" smtClean="0"/>
                  <a:t>魔王 </a:t>
                </a:r>
                <a:r>
                  <a:rPr lang="en-US" altLang="ja-JP" sz="800" b="1" dirty="0"/>
                  <a:t>JUVENILE </a:t>
                </a:r>
                <a:r>
                  <a:rPr lang="en-US" altLang="ja-JP" sz="800" b="1" dirty="0" smtClean="0"/>
                  <a:t>REMIX』</a:t>
                </a:r>
                <a:endParaRPr lang="en-US" altLang="ja-JP" sz="800" b="1" dirty="0"/>
              </a:p>
              <a:p>
                <a:endParaRPr lang="en-US" altLang="ja-JP" sz="800" dirty="0"/>
              </a:p>
              <a:p>
                <a:endParaRPr lang="en-US" altLang="ja-JP" sz="800" dirty="0"/>
              </a:p>
              <a:p>
                <a:endParaRPr lang="en-US" altLang="ja-JP" sz="800" dirty="0"/>
              </a:p>
              <a:p>
                <a:r>
                  <a:rPr lang="ja-JP" altLang="en-US" sz="800" dirty="0" smtClean="0"/>
                  <a:t>理由</a:t>
                </a:r>
                <a:r>
                  <a:rPr lang="ja-JP" altLang="en-US" sz="800" dirty="0"/>
                  <a:t>　「魔王」と「グラスホッパー」の世界観が一つになり、スピード感のある能力者バトルものです。単行本も全巻持っているので、心よりアニメ化して欲しい。　　　　　　　　　　　　　　　</a:t>
                </a:r>
              </a:p>
              <a:p>
                <a:endParaRPr lang="ja-JP" altLang="en-US" sz="800" dirty="0"/>
              </a:p>
              <a:p>
                <a:r>
                  <a:rPr lang="ja-JP" altLang="en-US" sz="800" b="1" dirty="0" smtClean="0"/>
                  <a:t>２位</a:t>
                </a:r>
                <a:r>
                  <a:rPr lang="en-US" altLang="ja-JP" sz="800" b="1" dirty="0" smtClean="0"/>
                  <a:t>『</a:t>
                </a:r>
                <a:r>
                  <a:rPr lang="ja-JP" altLang="en-US" sz="800" b="1" dirty="0" smtClean="0"/>
                  <a:t>オーデュボン</a:t>
                </a:r>
                <a:r>
                  <a:rPr lang="ja-JP" altLang="en-US" sz="800" b="1" dirty="0"/>
                  <a:t>の</a:t>
                </a:r>
                <a:r>
                  <a:rPr lang="ja-JP" altLang="en-US" sz="800" b="1" dirty="0" smtClean="0"/>
                  <a:t>祈り</a:t>
                </a:r>
                <a:r>
                  <a:rPr lang="en-US" altLang="ja-JP" sz="800" b="1" dirty="0" smtClean="0"/>
                  <a:t>』</a:t>
                </a:r>
                <a:endParaRPr lang="en-US" altLang="ja-JP" sz="800" b="1" dirty="0"/>
              </a:p>
              <a:p>
                <a:endParaRPr lang="en-US" altLang="ja-JP" sz="800" dirty="0"/>
              </a:p>
              <a:p>
                <a:endParaRPr lang="en-US" altLang="ja-JP" sz="800" dirty="0"/>
              </a:p>
              <a:p>
                <a:endParaRPr lang="ja-JP" altLang="en-US" sz="800" dirty="0"/>
              </a:p>
              <a:p>
                <a:endParaRPr lang="en-US" altLang="ja-JP" sz="800" dirty="0"/>
              </a:p>
              <a:p>
                <a:r>
                  <a:rPr lang="ja-JP" altLang="en-US" sz="800" dirty="0" smtClean="0"/>
                  <a:t>理由</a:t>
                </a:r>
                <a:r>
                  <a:rPr lang="ja-JP" altLang="en-US" sz="800" dirty="0"/>
                  <a:t>　とある島での個性的な登場人物達のお話です。最後に話が全て重なるところがさすがです。これがデビュー作はすごいですね♪</a:t>
                </a:r>
              </a:p>
              <a:p>
                <a:endParaRPr lang="ja-JP" altLang="en-US" sz="800" dirty="0"/>
              </a:p>
              <a:p>
                <a:r>
                  <a:rPr lang="ja-JP" altLang="en-US" sz="800" b="1" dirty="0"/>
                  <a:t>３位　</a:t>
                </a:r>
                <a:r>
                  <a:rPr lang="en-US" altLang="ja-JP" sz="800" b="1" dirty="0" smtClean="0"/>
                  <a:t>『</a:t>
                </a:r>
                <a:r>
                  <a:rPr lang="ja-JP" altLang="en-US" sz="800" b="1" dirty="0" smtClean="0"/>
                  <a:t>魔王</a:t>
                </a:r>
                <a:r>
                  <a:rPr lang="en-US" altLang="ja-JP" sz="800" b="1" dirty="0" smtClean="0"/>
                  <a:t>』</a:t>
                </a:r>
                <a:endParaRPr lang="en-US" altLang="ja-JP" sz="800" b="1" dirty="0"/>
              </a:p>
              <a:p>
                <a:endParaRPr lang="en-US" altLang="ja-JP" sz="800" dirty="0"/>
              </a:p>
              <a:p>
                <a:endParaRPr lang="ja-JP" altLang="en-US" sz="800" dirty="0"/>
              </a:p>
              <a:p>
                <a:endParaRPr lang="ja-JP" altLang="en-US" sz="800" dirty="0"/>
              </a:p>
              <a:p>
                <a:r>
                  <a:rPr lang="ja-JP" altLang="en-US" sz="800" dirty="0"/>
                  <a:t>理由　</a:t>
                </a:r>
                <a:endParaRPr lang="en-US" altLang="ja-JP" sz="800" dirty="0" smtClean="0"/>
              </a:p>
              <a:p>
                <a:r>
                  <a:rPr lang="ja-JP" altLang="en-US" sz="800" dirty="0" smtClean="0"/>
                  <a:t>よく</a:t>
                </a:r>
                <a:r>
                  <a:rPr lang="ja-JP" altLang="en-US" sz="800" dirty="0"/>
                  <a:t>ある能力者バトルものですが、なんと主人公の能力は腹話術！腹話術でどうすれば大きな力に立ち向かえるのか？が必見です。</a:t>
                </a:r>
              </a:p>
            </p:txBody>
          </p:sp>
          <p:pic>
            <p:nvPicPr>
              <p:cNvPr id="2068" name="図 2067">
                <a:extLst>
                  <a:ext uri="{FF2B5EF4-FFF2-40B4-BE49-F238E27FC236}">
                    <a16:creationId xmlns="" xmlns:a16="http://schemas.microsoft.com/office/drawing/2014/main" id="{4C6EF9CE-182A-46E7-B79C-2BB00A1AE001}"/>
                  </a:ext>
                </a:extLst>
              </p:cNvPr>
              <p:cNvPicPr>
                <a:picLocks noChangeAspect="1"/>
              </p:cNvPicPr>
              <p:nvPr/>
            </p:nvPicPr>
            <p:blipFill>
              <a:blip r:embed="rId39"/>
              <a:stretch>
                <a:fillRect/>
              </a:stretch>
            </p:blipFill>
            <p:spPr>
              <a:xfrm>
                <a:off x="10772064" y="6056598"/>
                <a:ext cx="778477" cy="577053"/>
              </a:xfrm>
              <a:prstGeom prst="rect">
                <a:avLst/>
              </a:prstGeom>
              <a:grpFill/>
              <a:ln>
                <a:noFill/>
              </a:ln>
            </p:spPr>
          </p:pic>
          <p:pic>
            <p:nvPicPr>
              <p:cNvPr id="2069" name="図 2068">
                <a:extLst>
                  <a:ext uri="{FF2B5EF4-FFF2-40B4-BE49-F238E27FC236}">
                    <a16:creationId xmlns="" xmlns:a16="http://schemas.microsoft.com/office/drawing/2014/main" id="{D8550DF9-565B-4752-9836-92C821C37704}"/>
                  </a:ext>
                </a:extLst>
              </p:cNvPr>
              <p:cNvPicPr>
                <a:picLocks noChangeAspect="1"/>
              </p:cNvPicPr>
              <p:nvPr/>
            </p:nvPicPr>
            <p:blipFill>
              <a:blip r:embed="rId40"/>
              <a:stretch>
                <a:fillRect/>
              </a:stretch>
            </p:blipFill>
            <p:spPr>
              <a:xfrm>
                <a:off x="11074625" y="7177009"/>
                <a:ext cx="480584" cy="692270"/>
              </a:xfrm>
              <a:prstGeom prst="rect">
                <a:avLst/>
              </a:prstGeom>
              <a:grpFill/>
              <a:ln>
                <a:noFill/>
              </a:ln>
            </p:spPr>
          </p:pic>
          <p:pic>
            <p:nvPicPr>
              <p:cNvPr id="2070" name="図 2069">
                <a:extLst>
                  <a:ext uri="{FF2B5EF4-FFF2-40B4-BE49-F238E27FC236}">
                    <a16:creationId xmlns="" xmlns:a16="http://schemas.microsoft.com/office/drawing/2014/main" id="{8C00F2F6-2B6D-454F-8FE7-16060B9006DD}"/>
                  </a:ext>
                </a:extLst>
              </p:cNvPr>
              <p:cNvPicPr>
                <a:picLocks noChangeAspect="1"/>
              </p:cNvPicPr>
              <p:nvPr/>
            </p:nvPicPr>
            <p:blipFill>
              <a:blip r:embed="rId41"/>
              <a:stretch>
                <a:fillRect/>
              </a:stretch>
            </p:blipFill>
            <p:spPr>
              <a:xfrm>
                <a:off x="11074625" y="8273088"/>
                <a:ext cx="478374" cy="666308"/>
              </a:xfrm>
              <a:prstGeom prst="rect">
                <a:avLst/>
              </a:prstGeom>
              <a:grpFill/>
              <a:ln>
                <a:noFill/>
              </a:ln>
            </p:spPr>
          </p:pic>
        </p:grpSp>
        <p:pic>
          <p:nvPicPr>
            <p:cNvPr id="2084" name="図 2083">
              <a:extLst>
                <a:ext uri="{FF2B5EF4-FFF2-40B4-BE49-F238E27FC236}">
                  <a16:creationId xmlns="" xmlns:a16="http://schemas.microsoft.com/office/drawing/2014/main" id="{94934966-0F29-48C7-B4AB-3E3BE29AF631}"/>
                </a:ext>
              </a:extLst>
            </p:cNvPr>
            <p:cNvPicPr>
              <a:picLocks noChangeAspect="1"/>
            </p:cNvPicPr>
            <p:nvPr/>
          </p:nvPicPr>
          <p:blipFill>
            <a:blip r:embed="rId7"/>
            <a:stretch>
              <a:fillRect/>
            </a:stretch>
          </p:blipFill>
          <p:spPr>
            <a:xfrm rot="1791080">
              <a:off x="12310722" y="5020149"/>
              <a:ext cx="584901" cy="1145175"/>
            </a:xfrm>
            <a:prstGeom prst="rect">
              <a:avLst/>
            </a:prstGeom>
          </p:spPr>
        </p:pic>
      </p:grpSp>
      <p:pic>
        <p:nvPicPr>
          <p:cNvPr id="115" name="図 114">
            <a:extLst>
              <a:ext uri="{FF2B5EF4-FFF2-40B4-BE49-F238E27FC236}">
                <a16:creationId xmlns="" xmlns:a16="http://schemas.microsoft.com/office/drawing/2014/main" id="{846FE29D-BC5D-4338-B84E-3068CEEB4B5A}"/>
              </a:ext>
            </a:extLst>
          </p:cNvPr>
          <p:cNvPicPr>
            <a:picLocks noChangeAspect="1"/>
          </p:cNvPicPr>
          <p:nvPr/>
        </p:nvPicPr>
        <p:blipFill>
          <a:blip r:embed="rId18"/>
          <a:stretch>
            <a:fillRect/>
          </a:stretch>
        </p:blipFill>
        <p:spPr>
          <a:xfrm>
            <a:off x="10276287" y="5250979"/>
            <a:ext cx="510407" cy="485637"/>
          </a:xfrm>
          <a:prstGeom prst="rect">
            <a:avLst/>
          </a:prstGeom>
        </p:spPr>
      </p:pic>
      <p:pic>
        <p:nvPicPr>
          <p:cNvPr id="124" name="図 123">
            <a:extLst>
              <a:ext uri="{FF2B5EF4-FFF2-40B4-BE49-F238E27FC236}">
                <a16:creationId xmlns="" xmlns:a16="http://schemas.microsoft.com/office/drawing/2014/main" id="{846FE29D-BC5D-4338-B84E-3068CEEB4B5A}"/>
              </a:ext>
            </a:extLst>
          </p:cNvPr>
          <p:cNvPicPr>
            <a:picLocks noChangeAspect="1"/>
          </p:cNvPicPr>
          <p:nvPr/>
        </p:nvPicPr>
        <p:blipFill>
          <a:blip r:embed="rId18"/>
          <a:stretch>
            <a:fillRect/>
          </a:stretch>
        </p:blipFill>
        <p:spPr>
          <a:xfrm>
            <a:off x="9322187" y="5266391"/>
            <a:ext cx="510407" cy="485637"/>
          </a:xfrm>
          <a:prstGeom prst="rect">
            <a:avLst/>
          </a:prstGeom>
        </p:spPr>
      </p:pic>
      <p:pic>
        <p:nvPicPr>
          <p:cNvPr id="1028" name="Picture 4" descr="タモリ：「仰天」初出演 12年ぶり日テレバラエティー登場 MC鶴瓶が明かす激怒事件とは？ - MANTANWEB（まんたんウェブ）"/>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12066718" y="1792083"/>
            <a:ext cx="416130" cy="585281"/>
          </a:xfrm>
          <a:prstGeom prst="rect">
            <a:avLst/>
          </a:prstGeom>
          <a:noFill/>
          <a:extLst>
            <a:ext uri="{909E8E84-426E-40DD-AFC4-6F175D3DCCD1}">
              <a14:hiddenFill xmlns:a14="http://schemas.microsoft.com/office/drawing/2010/main">
                <a:solidFill>
                  <a:srgbClr val="FFFFFF"/>
                </a:solidFill>
              </a14:hiddenFill>
            </a:ext>
          </a:extLst>
        </p:spPr>
      </p:pic>
      <p:sp>
        <p:nvSpPr>
          <p:cNvPr id="125" name="テキスト ボックス 124">
            <a:extLst>
              <a:ext uri="{FF2B5EF4-FFF2-40B4-BE49-F238E27FC236}">
                <a16:creationId xmlns="" xmlns:a16="http://schemas.microsoft.com/office/drawing/2014/main" id="{9546A9B9-6DDC-4314-B016-AACD7CD5E776}"/>
              </a:ext>
            </a:extLst>
          </p:cNvPr>
          <p:cNvSpPr txBox="1"/>
          <p:nvPr/>
        </p:nvSpPr>
        <p:spPr>
          <a:xfrm>
            <a:off x="3489212" y="6361197"/>
            <a:ext cx="1165318" cy="461665"/>
          </a:xfrm>
          <a:prstGeom prst="rect">
            <a:avLst/>
          </a:prstGeom>
          <a:noFill/>
        </p:spPr>
        <p:txBody>
          <a:bodyPr wrap="square">
            <a:spAutoFit/>
          </a:bodyPr>
          <a:lstStyle/>
          <a:p>
            <a:r>
              <a:rPr lang="ja-JP" altLang="en-US" sz="800" b="1" dirty="0" smtClean="0"/>
              <a:t>カウントダウン！！</a:t>
            </a:r>
            <a:endParaRPr lang="en-US" altLang="ja-JP" sz="800" b="1" dirty="0" smtClean="0"/>
          </a:p>
          <a:p>
            <a:endParaRPr lang="en-US" altLang="ja-JP" sz="800" b="1" dirty="0"/>
          </a:p>
          <a:p>
            <a:endParaRPr lang="en-US" altLang="ja-JP" sz="800" dirty="0" smtClean="0"/>
          </a:p>
        </p:txBody>
      </p:sp>
      <p:sp>
        <p:nvSpPr>
          <p:cNvPr id="128" name="テキスト ボックス 127">
            <a:extLst>
              <a:ext uri="{FF2B5EF4-FFF2-40B4-BE49-F238E27FC236}">
                <a16:creationId xmlns="" xmlns:a16="http://schemas.microsoft.com/office/drawing/2014/main" id="{9546A9B9-6DDC-4314-B016-AACD7CD5E776}"/>
              </a:ext>
            </a:extLst>
          </p:cNvPr>
          <p:cNvSpPr txBox="1"/>
          <p:nvPr/>
        </p:nvSpPr>
        <p:spPr>
          <a:xfrm>
            <a:off x="3627287" y="9058588"/>
            <a:ext cx="1165318" cy="461665"/>
          </a:xfrm>
          <a:prstGeom prst="rect">
            <a:avLst/>
          </a:prstGeom>
          <a:noFill/>
        </p:spPr>
        <p:txBody>
          <a:bodyPr wrap="square">
            <a:spAutoFit/>
          </a:bodyPr>
          <a:lstStyle/>
          <a:p>
            <a:r>
              <a:rPr lang="ja-JP" altLang="en-US" sz="800" b="1" dirty="0"/>
              <a:t>燃えた</a:t>
            </a:r>
            <a:r>
              <a:rPr lang="ja-JP" altLang="en-US" sz="800" b="1" dirty="0" err="1"/>
              <a:t>ろ</a:t>
            </a:r>
            <a:r>
              <a:rPr lang="ja-JP" altLang="en-US" sz="800" b="1" dirty="0" smtClean="0"/>
              <a:t>！！</a:t>
            </a:r>
            <a:endParaRPr lang="en-US" altLang="ja-JP" sz="800" b="1" dirty="0" smtClean="0"/>
          </a:p>
          <a:p>
            <a:endParaRPr lang="en-US" altLang="ja-JP" sz="800" b="1" dirty="0"/>
          </a:p>
          <a:p>
            <a:endParaRPr lang="en-US" altLang="ja-JP" sz="800" dirty="0" smtClean="0"/>
          </a:p>
        </p:txBody>
      </p:sp>
      <p:pic>
        <p:nvPicPr>
          <p:cNvPr id="1030" name="Picture 6" descr="ポケモンGo、大人気すぎてリリース一時停止。日本での公開は先になるかも？（追記あり）(篠原修司) - 個人 - Yahoo!ニュース"/>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6005453" y="6085320"/>
            <a:ext cx="1013658" cy="57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00503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573</TotalTime>
  <Words>307</Words>
  <Application>Microsoft Office PowerPoint</Application>
  <PresentationFormat>A3 297x420 mm</PresentationFormat>
  <Paragraphs>242</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HGS行書体</vt:lpstr>
      <vt:lpstr>游ゴシック</vt:lpstr>
      <vt:lpstr>游ゴシック Light</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にこにこ ワークス</dc:creator>
  <cp:lastModifiedBy>assist9</cp:lastModifiedBy>
  <cp:revision>40</cp:revision>
  <cp:lastPrinted>2021-07-07T12:53:28Z</cp:lastPrinted>
  <dcterms:created xsi:type="dcterms:W3CDTF">2021-07-07T01:25:01Z</dcterms:created>
  <dcterms:modified xsi:type="dcterms:W3CDTF">2021-07-15T11:18:23Z</dcterms:modified>
</cp:coreProperties>
</file>